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3.jpg" ContentType="image/png"/>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59" r:id="rId5"/>
    <p:sldId id="263" r:id="rId6"/>
    <p:sldId id="297" r:id="rId7"/>
    <p:sldId id="261" r:id="rId8"/>
    <p:sldId id="262" r:id="rId9"/>
    <p:sldId id="265" r:id="rId10"/>
    <p:sldId id="266" r:id="rId11"/>
    <p:sldId id="290" r:id="rId12"/>
    <p:sldId id="267" r:id="rId13"/>
    <p:sldId id="268" r:id="rId14"/>
    <p:sldId id="276" r:id="rId15"/>
    <p:sldId id="291" r:id="rId16"/>
    <p:sldId id="278" r:id="rId17"/>
    <p:sldId id="295" r:id="rId18"/>
    <p:sldId id="292" r:id="rId19"/>
    <p:sldId id="279" r:id="rId20"/>
    <p:sldId id="264" r:id="rId21"/>
    <p:sldId id="293" r:id="rId22"/>
    <p:sldId id="274" r:id="rId23"/>
    <p:sldId id="273" r:id="rId24"/>
    <p:sldId id="280" r:id="rId25"/>
    <p:sldId id="275" r:id="rId26"/>
    <p:sldId id="294" r:id="rId27"/>
    <p:sldId id="289" r:id="rId28"/>
    <p:sldId id="300" r:id="rId29"/>
    <p:sldId id="301" r:id="rId30"/>
    <p:sldId id="281" r:id="rId31"/>
    <p:sldId id="282" r:id="rId32"/>
    <p:sldId id="286" r:id="rId33"/>
    <p:sldId id="284" r:id="rId34"/>
    <p:sldId id="302" r:id="rId35"/>
    <p:sldId id="299" r:id="rId36"/>
    <p:sldId id="285" r:id="rId37"/>
    <p:sldId id="298" r:id="rId38"/>
    <p:sldId id="303" r:id="rId39"/>
    <p:sldId id="288" r:id="rId40"/>
    <p:sldId id="287"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7341"/>
    <a:srgbClr val="9C1E36"/>
    <a:srgbClr val="44963F"/>
    <a:srgbClr val="437B46"/>
    <a:srgbClr val="335E35"/>
    <a:srgbClr val="C8A5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94643" autoAdjust="0"/>
  </p:normalViewPr>
  <p:slideViewPr>
    <p:cSldViewPr snapToGrid="0" snapToObjects="1">
      <p:cViewPr>
        <p:scale>
          <a:sx n="150" d="100"/>
          <a:sy n="150" d="100"/>
        </p:scale>
        <p:origin x="-44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176D4-DE6A-7C46-B95E-C9746B669960}" type="datetimeFigureOut">
              <a:rPr lang="en-US" smtClean="0"/>
              <a:t>4/22/14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25332-9AD7-2B4A-8826-8D082341161E}" type="slidenum">
              <a:rPr lang="en-US" smtClean="0"/>
              <a:t>‹#›</a:t>
            </a:fld>
            <a:endParaRPr lang="en-US"/>
          </a:p>
        </p:txBody>
      </p:sp>
    </p:spTree>
    <p:extLst>
      <p:ext uri="{BB962C8B-B14F-4D97-AF65-F5344CB8AC3E}">
        <p14:creationId xmlns:p14="http://schemas.microsoft.com/office/powerpoint/2010/main" val="2622901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25332-9AD7-2B4A-8826-8D082341161E}" type="slidenum">
              <a:rPr lang="en-US" smtClean="0"/>
              <a:t>19</a:t>
            </a:fld>
            <a:endParaRPr lang="en-US"/>
          </a:p>
        </p:txBody>
      </p:sp>
    </p:spTree>
    <p:extLst>
      <p:ext uri="{BB962C8B-B14F-4D97-AF65-F5344CB8AC3E}">
        <p14:creationId xmlns:p14="http://schemas.microsoft.com/office/powerpoint/2010/main" val="664635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25332-9AD7-2B4A-8826-8D082341161E}" type="slidenum">
              <a:rPr lang="en-US" smtClean="0"/>
              <a:t>20</a:t>
            </a:fld>
            <a:endParaRPr lang="en-US"/>
          </a:p>
        </p:txBody>
      </p:sp>
    </p:spTree>
    <p:extLst>
      <p:ext uri="{BB962C8B-B14F-4D97-AF65-F5344CB8AC3E}">
        <p14:creationId xmlns:p14="http://schemas.microsoft.com/office/powerpoint/2010/main" val="14556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25332-9AD7-2B4A-8826-8D082341161E}" type="slidenum">
              <a:rPr lang="en-US" smtClean="0"/>
              <a:t>41</a:t>
            </a:fld>
            <a:endParaRPr lang="en-US"/>
          </a:p>
        </p:txBody>
      </p:sp>
    </p:spTree>
    <p:extLst>
      <p:ext uri="{BB962C8B-B14F-4D97-AF65-F5344CB8AC3E}">
        <p14:creationId xmlns:p14="http://schemas.microsoft.com/office/powerpoint/2010/main" val="1800355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4/22/14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4/22/14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4/22/14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4/22/14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4/22/14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4/22/14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4/22/14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4/22/14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4/22/14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t>4/22/14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t>4/22/14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t>4/22/14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4/22/14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4/22/14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t>4/22/14</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png"/><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g"/><Relationship Id="rId3"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9" Type="http://schemas.openxmlformats.org/officeDocument/2006/relationships/hyperlink" Target="http://www.chabad.org/library/bible_cdo/aid/15913" TargetMode="External"/><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10" Type="http://schemas.openxmlformats.org/officeDocument/2006/relationships/hyperlink" Target="http://www.chabad.org/library/bible_cdo/aid/16188" TargetMode="External"/><Relationship Id="rId11" Type="http://schemas.openxmlformats.org/officeDocument/2006/relationships/hyperlink" Target="http://www.chabad.org/library/bible_cdo/aid/15883" TargetMode="External"/><Relationship Id="rId12" Type="http://schemas.openxmlformats.org/officeDocument/2006/relationships/hyperlink" Target="http://www.chabad.org/library/bible_cdo/aid/15961" TargetMode="External"/><Relationship Id="rId13" Type="http://schemas.openxmlformats.org/officeDocument/2006/relationships/hyperlink" Target="http://www.chabad.org/library/bible_cdo/aid/16369" TargetMode="External"/><Relationship Id="rId14" Type="http://schemas.openxmlformats.org/officeDocument/2006/relationships/hyperlink" Target="http://www.chabad.org/library/bible_cdo/aid/16130" TargetMode="External"/><Relationship Id="rId15" Type="http://schemas.openxmlformats.org/officeDocument/2006/relationships/hyperlink" Target="http://www.chabad.org/library/bible_cdo/aid/16357" TargetMode="External"/><Relationship Id="rId16" Type="http://schemas.openxmlformats.org/officeDocument/2006/relationships/hyperlink" Target="http://www.chabad.org/library/bible_cdo/aid/15949" TargetMode="External"/><Relationship Id="rId17" Type="http://schemas.openxmlformats.org/officeDocument/2006/relationships/hyperlink" Target="http://www.chabad.org/library/bible_cdo/aid/16426" TargetMode="External"/><Relationship Id="rId18" Type="http://schemas.openxmlformats.org/officeDocument/2006/relationships/image" Target="../media/image5.jpg"/><Relationship Id="rId19"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hyperlink" Target="http://www.chabad.org/library/bible_cdo/aid/8165" TargetMode="External"/><Relationship Id="rId3" Type="http://schemas.openxmlformats.org/officeDocument/2006/relationships/hyperlink" Target="http://www.chabad.org/library/bible_cdo/aid/16403" TargetMode="External"/><Relationship Id="rId4" Type="http://schemas.openxmlformats.org/officeDocument/2006/relationships/hyperlink" Target="http://www.chabad.org/library/bible_cdo/aid/16440" TargetMode="External"/><Relationship Id="rId5" Type="http://schemas.openxmlformats.org/officeDocument/2006/relationships/hyperlink" Target="http://www.chabad.org/library/bible_cdo/aid/15824" TargetMode="External"/><Relationship Id="rId6" Type="http://schemas.openxmlformats.org/officeDocument/2006/relationships/hyperlink" Target="http://www.chabad.org/library/bible_cdo/aid/15843" TargetMode="External"/><Relationship Id="rId7" Type="http://schemas.openxmlformats.org/officeDocument/2006/relationships/hyperlink" Target="http://www.chabad.org/library/bible_cdo/aid/15854" TargetMode="External"/><Relationship Id="rId8" Type="http://schemas.openxmlformats.org/officeDocument/2006/relationships/hyperlink" Target="http://www.chabad.org/library/bible_cdo/aid/15877" TargetMode="External"/></Relationships>
</file>

<file path=ppt/slides/_rels/slide31.xml.rels><?xml version="1.0" encoding="UTF-8" standalone="yes"?>
<Relationships xmlns="http://schemas.openxmlformats.org/package/2006/relationships"><Relationship Id="rId20" Type="http://schemas.openxmlformats.org/officeDocument/2006/relationships/hyperlink" Target="http://www.chabad.org/library/bible_cdo/aid/16259" TargetMode="External"/><Relationship Id="rId21" Type="http://schemas.openxmlformats.org/officeDocument/2006/relationships/hyperlink" Target="http://www.chabad.org/library/bible_cdo/aid/16225" TargetMode="External"/><Relationship Id="rId22" Type="http://schemas.openxmlformats.org/officeDocument/2006/relationships/hyperlink" Target="http://www.chabad.org/library/bible_cdo/aid/16265" TargetMode="External"/><Relationship Id="rId23" Type="http://schemas.openxmlformats.org/officeDocument/2006/relationships/hyperlink" Target="http://www.chabad.org/library/bible_cdo/aid/16310" TargetMode="External"/><Relationship Id="rId24" Type="http://schemas.openxmlformats.org/officeDocument/2006/relationships/hyperlink" Target="http://www.chabad.org/library/bible_cdo/aid/15941" TargetMode="External"/><Relationship Id="rId25" Type="http://schemas.openxmlformats.org/officeDocument/2006/relationships/hyperlink" Target="http://www.chabad.org/library/bible_cdo/aid/16248" TargetMode="External"/><Relationship Id="rId26" Type="http://schemas.openxmlformats.org/officeDocument/2006/relationships/hyperlink" Target="http://www.chabad.org/library/bible_cdo/aid/16193" TargetMode="External"/><Relationship Id="rId27" Type="http://schemas.openxmlformats.org/officeDocument/2006/relationships/hyperlink" Target="http://www.chabad.org/library/bible_cdo/aid/16264" TargetMode="External"/><Relationship Id="rId28" Type="http://schemas.openxmlformats.org/officeDocument/2006/relationships/hyperlink" Target="http://www.chabad.org/library/bible_cdo/aid/15991" TargetMode="External"/><Relationship Id="rId29" Type="http://schemas.openxmlformats.org/officeDocument/2006/relationships/hyperlink" Target="http://www.chabad.org/library/bible_cdo/aid/15933" TargetMode="External"/><Relationship Id="rId1" Type="http://schemas.openxmlformats.org/officeDocument/2006/relationships/slideLayout" Target="../slideLayouts/slideLayout2.xml"/><Relationship Id="rId2" Type="http://schemas.openxmlformats.org/officeDocument/2006/relationships/hyperlink" Target="http://www.chabad.org/library/bible_cdo/aid/16438" TargetMode="External"/><Relationship Id="rId3" Type="http://schemas.openxmlformats.org/officeDocument/2006/relationships/hyperlink" Target="http://www.chabad.org/library/bible_cdo/aid/16180" TargetMode="External"/><Relationship Id="rId4" Type="http://schemas.openxmlformats.org/officeDocument/2006/relationships/hyperlink" Target="http://www.chabad.org/library/bible_cdo/aid/16199" TargetMode="External"/><Relationship Id="rId5" Type="http://schemas.openxmlformats.org/officeDocument/2006/relationships/hyperlink" Target="http://www.chabad.org/library/bible_cdo/aid/16384" TargetMode="External"/><Relationship Id="rId30" Type="http://schemas.openxmlformats.org/officeDocument/2006/relationships/image" Target="../media/image5.jpg"/><Relationship Id="rId31" Type="http://schemas.openxmlformats.org/officeDocument/2006/relationships/image" Target="../media/image45.png"/><Relationship Id="rId32" Type="http://schemas.openxmlformats.org/officeDocument/2006/relationships/image" Target="../media/image46.png"/><Relationship Id="rId9" Type="http://schemas.openxmlformats.org/officeDocument/2006/relationships/hyperlink" Target="http://www.chabad.org/library/bible_cdo/aid/16405" TargetMode="External"/><Relationship Id="rId6" Type="http://schemas.openxmlformats.org/officeDocument/2006/relationships/hyperlink" Target="http://www.chabad.org/library/bible_cdo/aid/16022" TargetMode="External"/><Relationship Id="rId7" Type="http://schemas.openxmlformats.org/officeDocument/2006/relationships/hyperlink" Target="http://www.chabad.org/library/bible_cdo/aid/16443" TargetMode="External"/><Relationship Id="rId8" Type="http://schemas.openxmlformats.org/officeDocument/2006/relationships/hyperlink" Target="http://www.chabad.org/library/bible_cdo/aid/16277" TargetMode="External"/><Relationship Id="rId33" Type="http://schemas.openxmlformats.org/officeDocument/2006/relationships/image" Target="../media/image47.png"/><Relationship Id="rId34" Type="http://schemas.openxmlformats.org/officeDocument/2006/relationships/image" Target="../media/image48.png"/><Relationship Id="rId35" Type="http://schemas.openxmlformats.org/officeDocument/2006/relationships/image" Target="../media/image49.png"/><Relationship Id="rId36" Type="http://schemas.openxmlformats.org/officeDocument/2006/relationships/image" Target="../media/image50.png"/><Relationship Id="rId10" Type="http://schemas.openxmlformats.org/officeDocument/2006/relationships/hyperlink" Target="http://www.chabad.org/library/bible_cdo/aid/16424" TargetMode="External"/><Relationship Id="rId11" Type="http://schemas.openxmlformats.org/officeDocument/2006/relationships/hyperlink" Target="http://www.chabad.org/library/bible_cdo/aid/16432" TargetMode="External"/><Relationship Id="rId12" Type="http://schemas.openxmlformats.org/officeDocument/2006/relationships/hyperlink" Target="http://www.chabad.org/library/bible_cdo/aid/16318" TargetMode="External"/><Relationship Id="rId13" Type="http://schemas.openxmlformats.org/officeDocument/2006/relationships/hyperlink" Target="http://www.chabad.org/library/bible_cdo/aid/16459" TargetMode="External"/><Relationship Id="rId14" Type="http://schemas.openxmlformats.org/officeDocument/2006/relationships/hyperlink" Target="http://www.chabad.org/library/bible_cdo/aid/16377" TargetMode="External"/><Relationship Id="rId15" Type="http://schemas.openxmlformats.org/officeDocument/2006/relationships/hyperlink" Target="http://www.chabad.org/library/bible_cdo/aid/15973" TargetMode="External"/><Relationship Id="rId16" Type="http://schemas.openxmlformats.org/officeDocument/2006/relationships/hyperlink" Target="http://www.chabad.org/library/bible_cdo/aid/15980" TargetMode="External"/><Relationship Id="rId17" Type="http://schemas.openxmlformats.org/officeDocument/2006/relationships/hyperlink" Target="http://www.chabad.org/library/bible_cdo/aid/15940" TargetMode="External"/><Relationship Id="rId18" Type="http://schemas.openxmlformats.org/officeDocument/2006/relationships/hyperlink" Target="http://www.chabad.org/library/bible_cdo/aid/16431" TargetMode="External"/><Relationship Id="rId19" Type="http://schemas.openxmlformats.org/officeDocument/2006/relationships/hyperlink" Target="http://www.chabad.org/library/bible_cdo/aid/16387" TargetMode="External"/><Relationship Id="rId37" Type="http://schemas.openxmlformats.org/officeDocument/2006/relationships/image" Target="../media/image51.png"/><Relationship Id="rId38" Type="http://schemas.openxmlformats.org/officeDocument/2006/relationships/image" Target="../media/image5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5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hyperlink" Target="mailto:Blueletterbible.org" TargetMode="External"/><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hyperlink" Target="http://www.blueletterbible.org/lang/lexicon/lexicon.cfm?strongs=H215&amp;t=KJV&amp;ss=1"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 Id="rId8" Type="http://schemas.openxmlformats.org/officeDocument/2006/relationships/image" Target="../media/image62.png"/><Relationship Id="rId9" Type="http://schemas.openxmlformats.org/officeDocument/2006/relationships/image" Target="../media/image63.png"/><Relationship Id="rId10"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hyperlink" Target="http://www.machon-mamre.org" TargetMode="External"/><Relationship Id="rId4" Type="http://schemas.openxmlformats.org/officeDocument/2006/relationships/hyperlink" Target="http://www.chabad.org/library/bible_cdo/aid/63255/Jewish/The-Bible-With-Rashi.htm" TargetMode="External"/><Relationship Id="rId5" Type="http://schemas.openxmlformats.org/officeDocument/2006/relationships/hyperlink" Target="http://www.biblehub.com" TargetMode="External"/><Relationship Id="rId6" Type="http://schemas.openxmlformats.org/officeDocument/2006/relationships/hyperlink" Target="http://www.blueletterbible.org" TargetMode="External"/><Relationship Id="rId7" Type="http://schemas.openxmlformats.org/officeDocument/2006/relationships/hyperlink" Target="http://www.scripture4all.org" TargetMode="External"/><Relationship Id="rId8"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hyperlink" Target="http://www.bible.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rebgoldie@gmail.com" TargetMode="External"/><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hyperlink" Target="http://www.createspace.com/4660205"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5.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hyperlink" Target="mailto:rebgoldie@gmail.co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png"/><Relationship Id="rId5"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0173"/>
            <a:ext cx="7772399" cy="5620713"/>
          </a:xfrm>
        </p:spPr>
        <p:txBody>
          <a:bodyPr/>
          <a:lstStyle/>
          <a:p>
            <a:r>
              <a:rPr lang="en-US" sz="3000" dirty="0" smtClean="0">
                <a:effectLst/>
              </a:rPr>
              <a:t/>
            </a:r>
            <a:br>
              <a:rPr lang="en-US" sz="3000" dirty="0" smtClean="0">
                <a:effectLst/>
              </a:rPr>
            </a:br>
            <a:r>
              <a:rPr lang="en-US" sz="3000" dirty="0" smtClean="0">
                <a:effectLst/>
              </a:rPr>
              <a:t>and a Guide to Exploring Biblical Hebrew</a:t>
            </a:r>
            <a:endParaRPr lang="en-US" sz="3000" dirty="0">
              <a:effectLst/>
            </a:endParaRPr>
          </a:p>
        </p:txBody>
      </p:sp>
      <p:sp>
        <p:nvSpPr>
          <p:cNvPr id="3" name="Subtitle 2"/>
          <p:cNvSpPr>
            <a:spLocks noGrp="1"/>
          </p:cNvSpPr>
          <p:nvPr>
            <p:ph type="subTitle" idx="1"/>
          </p:nvPr>
        </p:nvSpPr>
        <p:spPr>
          <a:xfrm>
            <a:off x="248171" y="540173"/>
            <a:ext cx="8210029" cy="3690452"/>
          </a:xfrm>
          <a:effectLst/>
        </p:spPr>
        <p:txBody>
          <a:bodyPr>
            <a:normAutofit/>
          </a:bodyPr>
          <a:lstStyle/>
          <a:p>
            <a:r>
              <a:rPr lang="en-US" sz="3000" dirty="0" smtClean="0">
                <a:effectLst/>
              </a:rPr>
              <a:t>   Invitation to Create Your Own Root Reflection</a:t>
            </a:r>
            <a:endParaRPr lang="en-US" dirty="0">
              <a:effectLst/>
            </a:endParaRPr>
          </a:p>
        </p:txBody>
      </p:sp>
      <p:pic>
        <p:nvPicPr>
          <p:cNvPr id="4" name="Picture 3" descr="Illuminated letters 0207201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6665" y="1258365"/>
            <a:ext cx="3401400" cy="42602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arrow whit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5087" y="6336077"/>
            <a:ext cx="286226" cy="286226"/>
          </a:xfrm>
          <a:prstGeom prst="rect">
            <a:avLst/>
          </a:prstGeom>
        </p:spPr>
      </p:pic>
    </p:spTree>
    <p:extLst>
      <p:ext uri="{BB962C8B-B14F-4D97-AF65-F5344CB8AC3E}">
        <p14:creationId xmlns:p14="http://schemas.microsoft.com/office/powerpoint/2010/main" val="38141003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  Actually,</a:t>
            </a:r>
            <a:br>
              <a:rPr lang="en-US" dirty="0" smtClean="0">
                <a:effectLst/>
              </a:rPr>
            </a:br>
            <a:r>
              <a:rPr lang="en-US" dirty="0" smtClean="0">
                <a:effectLst/>
              </a:rPr>
              <a:t>   it was not an apple. </a:t>
            </a:r>
            <a:endParaRPr lang="en-US" dirty="0">
              <a:effectLst/>
            </a:endParaRPr>
          </a:p>
        </p:txBody>
      </p:sp>
      <p:sp>
        <p:nvSpPr>
          <p:cNvPr id="4" name="Rectangle 3"/>
          <p:cNvSpPr/>
          <p:nvPr/>
        </p:nvSpPr>
        <p:spPr>
          <a:xfrm>
            <a:off x="788307" y="1550894"/>
            <a:ext cx="8058253" cy="5786199"/>
          </a:xfrm>
          <a:prstGeom prst="rect">
            <a:avLst/>
          </a:prstGeom>
        </p:spPr>
        <p:txBody>
          <a:bodyPr wrap="square">
            <a:spAutoFit/>
          </a:bodyPr>
          <a:lstStyle/>
          <a:p>
            <a:pPr algn="ctr"/>
            <a:endParaRPr lang="en-US" dirty="0">
              <a:cs typeface="Roedelheim2G"/>
            </a:endParaRPr>
          </a:p>
          <a:p>
            <a:pPr algn="ctr"/>
            <a:r>
              <a:rPr lang="he-IL" sz="2400" dirty="0" smtClean="0">
                <a:solidFill>
                  <a:schemeClr val="bg2">
                    <a:lumMod val="50000"/>
                  </a:schemeClr>
                </a:solidFill>
              </a:rPr>
              <a:t>ן </a:t>
            </a:r>
            <a:r>
              <a:rPr lang="en-US" sz="4000" dirty="0" smtClean="0"/>
              <a:t/>
            </a:r>
            <a:br>
              <a:rPr lang="en-US" sz="4000" dirty="0" smtClean="0"/>
            </a:br>
            <a:r>
              <a:rPr lang="en-US" dirty="0" smtClean="0">
                <a:solidFill>
                  <a:srgbClr val="3E3E3E"/>
                </a:solidFill>
              </a:rPr>
              <a:t>Gen</a:t>
            </a:r>
            <a:r>
              <a:rPr lang="en-US" dirty="0">
                <a:solidFill>
                  <a:srgbClr val="3E3E3E"/>
                </a:solidFill>
              </a:rPr>
              <a:t>: 3:3 </a:t>
            </a:r>
            <a:r>
              <a:rPr lang="en-US" dirty="0" smtClean="0">
                <a:solidFill>
                  <a:srgbClr val="3E3E3E"/>
                </a:solidFill>
              </a:rPr>
              <a:t>…</a:t>
            </a:r>
            <a:r>
              <a:rPr lang="en-US" dirty="0">
                <a:solidFill>
                  <a:srgbClr val="3E3E3E"/>
                </a:solidFill>
              </a:rPr>
              <a:t>from the fruit of the tree that is in the middle of the </a:t>
            </a:r>
            <a:r>
              <a:rPr lang="en-US" dirty="0" smtClean="0">
                <a:solidFill>
                  <a:srgbClr val="3E3E3E"/>
                </a:solidFill>
              </a:rPr>
              <a:t>garden</a:t>
            </a:r>
            <a:r>
              <a:rPr lang="en-US" dirty="0">
                <a:latin typeface="Roedelheim2G"/>
                <a:cs typeface="Roedelheim2G"/>
              </a:rPr>
              <a:t/>
            </a:r>
            <a:br>
              <a:rPr lang="en-US" dirty="0">
                <a:latin typeface="Roedelheim2G"/>
                <a:cs typeface="Roedelheim2G"/>
              </a:rPr>
            </a:br>
            <a:r>
              <a:rPr lang="en-US" dirty="0" smtClean="0">
                <a:latin typeface="Roedelheim2G"/>
                <a:cs typeface="Roedelheim2G"/>
              </a:rPr>
              <a:t/>
            </a:r>
            <a:br>
              <a:rPr lang="en-US" dirty="0" smtClean="0">
                <a:latin typeface="Roedelheim2G"/>
                <a:cs typeface="Roedelheim2G"/>
              </a:rPr>
            </a:br>
            <a:endParaRPr lang="en-US" sz="2000" dirty="0">
              <a:solidFill>
                <a:schemeClr val="accent3"/>
              </a:solidFill>
              <a:latin typeface="Body"/>
              <a:cs typeface="Body"/>
            </a:endParaRPr>
          </a:p>
          <a:p>
            <a:pPr algn="ctr"/>
            <a:r>
              <a:rPr lang="en-US" dirty="0" smtClean="0">
                <a:cs typeface="Roedelheim2G"/>
              </a:rPr>
              <a:t>Gen</a:t>
            </a:r>
            <a:r>
              <a:rPr lang="en-US" dirty="0">
                <a:cs typeface="Roedelheim2G"/>
              </a:rPr>
              <a:t>: 3:6</a:t>
            </a:r>
            <a:r>
              <a:rPr lang="en-US" dirty="0">
                <a:latin typeface="Roedelheim2G"/>
                <a:cs typeface="Roedelheim2G"/>
              </a:rPr>
              <a:t> </a:t>
            </a:r>
            <a:r>
              <a:rPr lang="en-US" dirty="0" smtClean="0">
                <a:latin typeface="Roedelheim2G"/>
                <a:cs typeface="Roedelheim2G"/>
              </a:rPr>
              <a:t>…</a:t>
            </a:r>
            <a:r>
              <a:rPr lang="en-US" dirty="0" smtClean="0">
                <a:cs typeface="Roedelheim2G"/>
              </a:rPr>
              <a:t>She </a:t>
            </a:r>
            <a:r>
              <a:rPr lang="en-US" dirty="0">
                <a:cs typeface="Roedelheim2G"/>
              </a:rPr>
              <a:t>took from its fruit and ate and also gave it to her man, </a:t>
            </a:r>
            <a:r>
              <a:rPr lang="en-US" dirty="0" smtClean="0">
                <a:cs typeface="Roedelheim2G"/>
              </a:rPr>
              <a:t/>
            </a:r>
            <a:br>
              <a:rPr lang="en-US" dirty="0" smtClean="0">
                <a:cs typeface="Roedelheim2G"/>
              </a:rPr>
            </a:br>
            <a:r>
              <a:rPr lang="en-US" dirty="0" smtClean="0">
                <a:solidFill>
                  <a:schemeClr val="bg2">
                    <a:lumMod val="25000"/>
                  </a:schemeClr>
                </a:solidFill>
                <a:cs typeface="Roedelheim2G"/>
              </a:rPr>
              <a:t>who </a:t>
            </a:r>
            <a:r>
              <a:rPr lang="en-US" dirty="0">
                <a:solidFill>
                  <a:schemeClr val="bg2">
                    <a:lumMod val="25000"/>
                  </a:schemeClr>
                </a:solidFill>
                <a:cs typeface="Roedelheim2G"/>
              </a:rPr>
              <a:t>was with her, and he </a:t>
            </a:r>
            <a:r>
              <a:rPr lang="en-US" dirty="0" smtClean="0">
                <a:solidFill>
                  <a:schemeClr val="bg2">
                    <a:lumMod val="25000"/>
                  </a:schemeClr>
                </a:solidFill>
                <a:cs typeface="Roedelheim2G"/>
              </a:rPr>
              <a:t>ate</a:t>
            </a:r>
            <a:r>
              <a:rPr lang="en-US" dirty="0">
                <a:latin typeface="Roedelheim2G"/>
                <a:cs typeface="Roedelheim2G"/>
              </a:rPr>
              <a:t/>
            </a:r>
            <a:br>
              <a:rPr lang="en-US" dirty="0">
                <a:latin typeface="Roedelheim2G"/>
                <a:cs typeface="Roedelheim2G"/>
              </a:rPr>
            </a:br>
            <a:endParaRPr lang="en-US" dirty="0">
              <a:cs typeface="Roedelheim2G"/>
            </a:endParaRPr>
          </a:p>
          <a:p>
            <a:pPr algn="ctr"/>
            <a:r>
              <a:rPr lang="en-US" sz="2400" dirty="0" smtClean="0">
                <a:solidFill>
                  <a:schemeClr val="bg2">
                    <a:lumMod val="50000"/>
                  </a:schemeClr>
                </a:solidFill>
              </a:rPr>
              <a:t>When </a:t>
            </a:r>
            <a:r>
              <a:rPr lang="en-US" sz="2400" dirty="0">
                <a:solidFill>
                  <a:schemeClr val="bg2">
                    <a:lumMod val="50000"/>
                  </a:schemeClr>
                </a:solidFill>
              </a:rPr>
              <a:t>one </a:t>
            </a:r>
            <a:r>
              <a:rPr lang="en-US" sz="2400" dirty="0" smtClean="0">
                <a:solidFill>
                  <a:schemeClr val="bg2">
                    <a:lumMod val="50000"/>
                  </a:schemeClr>
                </a:solidFill>
              </a:rPr>
              <a:t>can access </a:t>
            </a:r>
            <a:r>
              <a:rPr lang="en-US" sz="2400" dirty="0">
                <a:solidFill>
                  <a:schemeClr val="bg2">
                    <a:lumMod val="50000"/>
                  </a:schemeClr>
                </a:solidFill>
              </a:rPr>
              <a:t>the original text in Hebrew, one readily sees </a:t>
            </a:r>
            <a:r>
              <a:rPr lang="en-US" sz="2400" dirty="0" smtClean="0">
                <a:solidFill>
                  <a:schemeClr val="bg2">
                    <a:lumMod val="50000"/>
                  </a:schemeClr>
                </a:solidFill>
              </a:rPr>
              <a:t>that what </a:t>
            </a:r>
            <a:r>
              <a:rPr lang="en-US" sz="2400" dirty="0">
                <a:solidFill>
                  <a:schemeClr val="bg2">
                    <a:lumMod val="50000"/>
                  </a:schemeClr>
                </a:solidFill>
              </a:rPr>
              <a:t>they bit into </a:t>
            </a:r>
            <a:r>
              <a:rPr lang="en-US" sz="2400" dirty="0" smtClean="0">
                <a:solidFill>
                  <a:schemeClr val="bg2">
                    <a:lumMod val="50000"/>
                  </a:schemeClr>
                </a:solidFill>
              </a:rPr>
              <a:t>in </a:t>
            </a:r>
            <a:r>
              <a:rPr lang="en-US" sz="2400" dirty="0">
                <a:solidFill>
                  <a:schemeClr val="bg2">
                    <a:lumMod val="50000"/>
                  </a:schemeClr>
                </a:solidFill>
              </a:rPr>
              <a:t>the Bible is a fruit </a:t>
            </a:r>
            <a:r>
              <a:rPr lang="en-US" sz="2400" dirty="0" smtClean="0"/>
              <a:t> </a:t>
            </a:r>
            <a:r>
              <a:rPr lang="en-US" dirty="0"/>
              <a:t/>
            </a:r>
            <a:br>
              <a:rPr lang="en-US" dirty="0"/>
            </a:br>
            <a:endParaRPr lang="en-US" dirty="0" smtClean="0"/>
          </a:p>
          <a:p>
            <a:pPr algn="ctr"/>
            <a:endParaRPr lang="en-US" sz="2800" dirty="0">
              <a:solidFill>
                <a:srgbClr val="7C7C7C"/>
              </a:solidFill>
              <a:cs typeface="Roedelheim2G"/>
            </a:endParaRPr>
          </a:p>
          <a:p>
            <a:pPr algn="ctr"/>
            <a:r>
              <a:rPr lang="en-US" sz="2400" dirty="0" smtClean="0">
                <a:solidFill>
                  <a:srgbClr val="7C7C7C"/>
                </a:solidFill>
                <a:cs typeface="Roedelheim2G"/>
              </a:rPr>
              <a:t>pronounced </a:t>
            </a:r>
            <a:r>
              <a:rPr lang="en-US" sz="2400" i="1" dirty="0" smtClean="0">
                <a:solidFill>
                  <a:srgbClr val="7C7C7C"/>
                </a:solidFill>
                <a:cs typeface="Roedelheim2G"/>
              </a:rPr>
              <a:t>pree, </a:t>
            </a:r>
            <a:r>
              <a:rPr lang="en-US" sz="2400" dirty="0" smtClean="0">
                <a:solidFill>
                  <a:srgbClr val="7C7C7C"/>
                </a:solidFill>
                <a:cs typeface="Roedelheim2G"/>
              </a:rPr>
              <a:t> who’s meanings can be</a:t>
            </a:r>
            <a:br>
              <a:rPr lang="en-US" sz="2400" dirty="0" smtClean="0">
                <a:solidFill>
                  <a:srgbClr val="7C7C7C"/>
                </a:solidFill>
                <a:cs typeface="Roedelheim2G"/>
              </a:rPr>
            </a:br>
            <a:r>
              <a:rPr lang="en-US" sz="2400" dirty="0" smtClean="0">
                <a:solidFill>
                  <a:srgbClr val="7C7C7C"/>
                </a:solidFill>
                <a:cs typeface="Roedelheim2G"/>
              </a:rPr>
              <a:t>fruit(s) of the womb, knowledge, one’s actions, </a:t>
            </a:r>
            <a:br>
              <a:rPr lang="en-US" sz="2400" dirty="0" smtClean="0">
                <a:solidFill>
                  <a:srgbClr val="7C7C7C"/>
                </a:solidFill>
                <a:cs typeface="Roedelheim2G"/>
              </a:rPr>
            </a:br>
            <a:r>
              <a:rPr lang="en-US" sz="2400" dirty="0" smtClean="0">
                <a:solidFill>
                  <a:srgbClr val="7C7C7C"/>
                </a:solidFill>
                <a:cs typeface="Roedelheim2G"/>
              </a:rPr>
              <a:t>or of a tree, plant or experience</a:t>
            </a:r>
            <a:br>
              <a:rPr lang="en-US" sz="2400" dirty="0" smtClean="0">
                <a:solidFill>
                  <a:srgbClr val="7C7C7C"/>
                </a:solidFill>
                <a:cs typeface="Roedelheim2G"/>
              </a:rPr>
            </a:br>
            <a:r>
              <a:rPr lang="en-US" sz="2400" dirty="0" smtClean="0">
                <a:solidFill>
                  <a:schemeClr val="accent4">
                    <a:lumMod val="60000"/>
                    <a:lumOff val="40000"/>
                  </a:schemeClr>
                </a:solidFill>
                <a:cs typeface="Roedelheim2G"/>
              </a:rPr>
              <a:t/>
            </a:r>
            <a:br>
              <a:rPr lang="en-US" sz="2400" dirty="0" smtClean="0">
                <a:solidFill>
                  <a:schemeClr val="accent4">
                    <a:lumMod val="60000"/>
                    <a:lumOff val="40000"/>
                  </a:schemeClr>
                </a:solidFill>
                <a:cs typeface="Roedelheim2G"/>
              </a:rPr>
            </a:br>
            <a:endParaRPr lang="en-US" sz="2400" dirty="0">
              <a:solidFill>
                <a:schemeClr val="accent4">
                  <a:lumMod val="60000"/>
                  <a:lumOff val="40000"/>
                </a:schemeClr>
              </a:solidFill>
              <a:cs typeface="Roedelheim2G"/>
            </a:endParaRPr>
          </a:p>
        </p:txBody>
      </p:sp>
      <p:pic>
        <p:nvPicPr>
          <p:cNvPr id="5" name="Picture 4" descr="arrow whi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5087" y="6336077"/>
            <a:ext cx="286226" cy="286226"/>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4015" y="4888871"/>
            <a:ext cx="791068" cy="35277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8900" y="1912921"/>
            <a:ext cx="3490960" cy="330492"/>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05081" y="2726603"/>
            <a:ext cx="5717234" cy="321930"/>
          </a:xfrm>
          <a:prstGeom prst="rect">
            <a:avLst/>
          </a:prstGeom>
        </p:spPr>
      </p:pic>
    </p:spTree>
    <p:extLst>
      <p:ext uri="{BB962C8B-B14F-4D97-AF65-F5344CB8AC3E}">
        <p14:creationId xmlns:p14="http://schemas.microsoft.com/office/powerpoint/2010/main" val="20259186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effectLst/>
              </a:rPr>
              <a:t>Interpretive Levels</a:t>
            </a:r>
            <a:endParaRPr lang="en-US" dirty="0">
              <a:solidFill>
                <a:schemeClr val="tx1">
                  <a:lumMod val="65000"/>
                  <a:lumOff val="35000"/>
                </a:schemeClr>
              </a:solidFill>
              <a:effectLst/>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chemeClr val="bg2">
                    <a:lumMod val="50000"/>
                  </a:schemeClr>
                </a:solidFill>
                <a:effectLst/>
              </a:rPr>
              <a:t>Tradition holds there are multiple Biblical interpretive levels </a:t>
            </a:r>
            <a:br>
              <a:rPr lang="en-US" dirty="0" smtClean="0">
                <a:solidFill>
                  <a:schemeClr val="bg2">
                    <a:lumMod val="50000"/>
                  </a:schemeClr>
                </a:solidFill>
                <a:effectLst/>
              </a:rPr>
            </a:br>
            <a:r>
              <a:rPr lang="en-US" dirty="0" smtClean="0">
                <a:solidFill>
                  <a:schemeClr val="bg2">
                    <a:lumMod val="50000"/>
                  </a:schemeClr>
                </a:solidFill>
                <a:effectLst/>
              </a:rPr>
              <a:t>and all are valuable and real, the acronym for this is</a:t>
            </a:r>
            <a:br>
              <a:rPr lang="en-US" dirty="0" smtClean="0">
                <a:solidFill>
                  <a:schemeClr val="bg2">
                    <a:lumMod val="50000"/>
                  </a:schemeClr>
                </a:solidFill>
                <a:effectLst/>
              </a:rPr>
            </a:br>
            <a:r>
              <a:rPr lang="en-US" dirty="0" smtClean="0">
                <a:solidFill>
                  <a:schemeClr val="bg2">
                    <a:lumMod val="50000"/>
                  </a:schemeClr>
                </a:solidFill>
                <a:effectLst/>
              </a:rPr>
              <a:t/>
            </a:r>
            <a:br>
              <a:rPr lang="en-US" dirty="0" smtClean="0">
                <a:solidFill>
                  <a:schemeClr val="bg2">
                    <a:lumMod val="50000"/>
                  </a:schemeClr>
                </a:solidFill>
                <a:effectLst/>
              </a:rPr>
            </a:br>
            <a:r>
              <a:rPr lang="en-US" dirty="0" smtClean="0">
                <a:solidFill>
                  <a:schemeClr val="bg2">
                    <a:lumMod val="50000"/>
                  </a:schemeClr>
                </a:solidFill>
                <a:effectLst/>
              </a:rPr>
              <a:t>          </a:t>
            </a:r>
            <a:r>
              <a:rPr lang="en-US" b="1" dirty="0" smtClean="0">
                <a:solidFill>
                  <a:srgbClr val="3E3E3E"/>
                </a:solidFill>
                <a:effectLst/>
              </a:rPr>
              <a:t>P.A.R.D.E.S</a:t>
            </a:r>
            <a:r>
              <a:rPr lang="en-US" dirty="0">
                <a:solidFill>
                  <a:schemeClr val="bg2">
                    <a:lumMod val="50000"/>
                  </a:schemeClr>
                </a:solidFill>
                <a:effectLst/>
              </a:rPr>
              <a:t>.</a:t>
            </a:r>
            <a:r>
              <a:rPr lang="en-US" dirty="0" smtClean="0">
                <a:solidFill>
                  <a:schemeClr val="bg2">
                    <a:lumMod val="50000"/>
                  </a:schemeClr>
                </a:solidFill>
                <a:effectLst/>
              </a:rPr>
              <a:t>                 which is Hebrew for “orchard”.</a:t>
            </a:r>
          </a:p>
          <a:p>
            <a:pPr marL="0" indent="0">
              <a:buNone/>
            </a:pPr>
            <a:r>
              <a:rPr lang="en-US" dirty="0" smtClean="0">
                <a:solidFill>
                  <a:schemeClr val="bg2">
                    <a:lumMod val="50000"/>
                  </a:schemeClr>
                </a:solidFill>
                <a:effectLst/>
              </a:rPr>
              <a:t>P: </a:t>
            </a:r>
            <a:r>
              <a:rPr lang="en-US" dirty="0" smtClean="0">
                <a:solidFill>
                  <a:schemeClr val="bg2">
                    <a:lumMod val="25000"/>
                  </a:schemeClr>
                </a:solidFill>
                <a:effectLst/>
              </a:rPr>
              <a:t>Peshat</a:t>
            </a:r>
            <a:r>
              <a:rPr lang="en-US" dirty="0" smtClean="0">
                <a:solidFill>
                  <a:schemeClr val="bg2">
                    <a:lumMod val="50000"/>
                  </a:schemeClr>
                </a:solidFill>
                <a:effectLst/>
              </a:rPr>
              <a:t>, the literal meaning of the words/story</a:t>
            </a:r>
          </a:p>
          <a:p>
            <a:pPr marL="0" indent="0">
              <a:buNone/>
            </a:pPr>
            <a:r>
              <a:rPr lang="en-US" dirty="0" smtClean="0">
                <a:solidFill>
                  <a:schemeClr val="bg2">
                    <a:lumMod val="50000"/>
                  </a:schemeClr>
                </a:solidFill>
                <a:effectLst/>
              </a:rPr>
              <a:t>R: </a:t>
            </a:r>
            <a:r>
              <a:rPr lang="en-US" dirty="0" smtClean="0">
                <a:solidFill>
                  <a:srgbClr val="3E3E3E"/>
                </a:solidFill>
                <a:effectLst/>
              </a:rPr>
              <a:t>Remez</a:t>
            </a:r>
            <a:r>
              <a:rPr lang="en-US" dirty="0" smtClean="0">
                <a:solidFill>
                  <a:schemeClr val="bg2">
                    <a:lumMod val="50000"/>
                  </a:schemeClr>
                </a:solidFill>
                <a:effectLst/>
              </a:rPr>
              <a:t>, hints, often metaphors in the text that open up new possibilities for its meaning</a:t>
            </a:r>
          </a:p>
          <a:p>
            <a:pPr marL="0" indent="0">
              <a:buNone/>
            </a:pPr>
            <a:r>
              <a:rPr lang="en-US" dirty="0" smtClean="0">
                <a:solidFill>
                  <a:schemeClr val="bg2">
                    <a:lumMod val="50000"/>
                  </a:schemeClr>
                </a:solidFill>
                <a:effectLst/>
              </a:rPr>
              <a:t>D: </a:t>
            </a:r>
            <a:r>
              <a:rPr lang="en-US" dirty="0" smtClean="0">
                <a:solidFill>
                  <a:srgbClr val="3E3E3E"/>
                </a:solidFill>
                <a:effectLst/>
              </a:rPr>
              <a:t>Drash</a:t>
            </a:r>
            <a:r>
              <a:rPr lang="en-US" dirty="0" smtClean="0">
                <a:solidFill>
                  <a:schemeClr val="bg2">
                    <a:lumMod val="50000"/>
                  </a:schemeClr>
                </a:solidFill>
                <a:effectLst/>
              </a:rPr>
              <a:t>, imaging unspoken scenarios based on gaps and creative opportunities to develop stories and characters further</a:t>
            </a:r>
            <a:br>
              <a:rPr lang="en-US" dirty="0" smtClean="0">
                <a:solidFill>
                  <a:schemeClr val="bg2">
                    <a:lumMod val="50000"/>
                  </a:schemeClr>
                </a:solidFill>
                <a:effectLst/>
              </a:rPr>
            </a:br>
            <a:r>
              <a:rPr lang="en-US" dirty="0" smtClean="0">
                <a:solidFill>
                  <a:schemeClr val="bg2">
                    <a:lumMod val="50000"/>
                  </a:schemeClr>
                </a:solidFill>
                <a:effectLst/>
              </a:rPr>
              <a:t/>
            </a:r>
            <a:br>
              <a:rPr lang="en-US" dirty="0" smtClean="0">
                <a:solidFill>
                  <a:schemeClr val="bg2">
                    <a:lumMod val="50000"/>
                  </a:schemeClr>
                </a:solidFill>
                <a:effectLst/>
              </a:rPr>
            </a:br>
            <a:r>
              <a:rPr lang="en-US" dirty="0" smtClean="0">
                <a:solidFill>
                  <a:schemeClr val="bg2">
                    <a:lumMod val="50000"/>
                  </a:schemeClr>
                </a:solidFill>
                <a:effectLst/>
              </a:rPr>
              <a:t>S:  </a:t>
            </a:r>
            <a:r>
              <a:rPr lang="en-US" dirty="0" smtClean="0">
                <a:solidFill>
                  <a:srgbClr val="3E3E3E"/>
                </a:solidFill>
                <a:effectLst/>
              </a:rPr>
              <a:t>Sod</a:t>
            </a:r>
            <a:r>
              <a:rPr lang="en-US" dirty="0" smtClean="0">
                <a:solidFill>
                  <a:schemeClr val="bg2">
                    <a:lumMod val="50000"/>
                  </a:schemeClr>
                </a:solidFill>
                <a:effectLst/>
              </a:rPr>
              <a:t>, the mystical dimension that opens us up to glimpses beyond what our rational mind can offer</a:t>
            </a:r>
          </a:p>
          <a:p>
            <a:pPr marL="0" indent="0">
              <a:buNone/>
            </a:pPr>
            <a:endParaRPr lang="en-US" dirty="0">
              <a:effectLst/>
            </a:endParaRPr>
          </a:p>
        </p:txBody>
      </p:sp>
      <p:pic>
        <p:nvPicPr>
          <p:cNvPr id="4" name="Picture 3" descr="arrow whi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3500" y="6336077"/>
            <a:ext cx="286226" cy="286226"/>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7259" y="2722107"/>
            <a:ext cx="903146" cy="241326"/>
          </a:xfrm>
          <a:prstGeom prst="rect">
            <a:avLst/>
          </a:prstGeom>
        </p:spPr>
      </p:pic>
    </p:spTree>
    <p:extLst>
      <p:ext uri="{BB962C8B-B14F-4D97-AF65-F5344CB8AC3E}">
        <p14:creationId xmlns:p14="http://schemas.microsoft.com/office/powerpoint/2010/main" val="41877545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334" y="121023"/>
            <a:ext cx="7887280" cy="1747682"/>
          </a:xfrm>
        </p:spPr>
        <p:txBody>
          <a:bodyPr>
            <a:normAutofit fontScale="90000"/>
          </a:bodyPr>
          <a:lstStyle/>
          <a:p>
            <a:r>
              <a:rPr lang="en-US" sz="3100" dirty="0" smtClean="0">
                <a:effectLst/>
                <a:cs typeface="Roedelheim2G"/>
              </a:rPr>
              <a:t/>
            </a:r>
            <a:br>
              <a:rPr lang="en-US" sz="3100" dirty="0" smtClean="0">
                <a:effectLst/>
                <a:cs typeface="Roedelheim2G"/>
              </a:rPr>
            </a:br>
            <a:r>
              <a:rPr lang="en-US" sz="3100" dirty="0" smtClean="0">
                <a:solidFill>
                  <a:schemeClr val="bg2">
                    <a:lumMod val="50000"/>
                  </a:schemeClr>
                </a:solidFill>
                <a:effectLst/>
                <a:cs typeface="Roedelheim2G"/>
              </a:rPr>
              <a:t>So, what does the metaphorical dimension of the text imply was the fruit from </a:t>
            </a:r>
            <a:r>
              <a:rPr lang="en-US" sz="3100" dirty="0">
                <a:solidFill>
                  <a:schemeClr val="bg2">
                    <a:lumMod val="50000"/>
                  </a:schemeClr>
                </a:solidFill>
                <a:effectLst/>
                <a:cs typeface="Roedelheim2G"/>
              </a:rPr>
              <a:t>which they </a:t>
            </a:r>
            <a:r>
              <a:rPr lang="en-US" sz="3100" dirty="0" smtClean="0">
                <a:solidFill>
                  <a:schemeClr val="bg2">
                    <a:lumMod val="50000"/>
                  </a:schemeClr>
                </a:solidFill>
                <a:effectLst/>
                <a:cs typeface="Roedelheim2G"/>
              </a:rPr>
              <a:t>“ate”?</a:t>
            </a:r>
            <a:r>
              <a:rPr lang="en-US" sz="3100" dirty="0">
                <a:solidFill>
                  <a:schemeClr val="bg2">
                    <a:lumMod val="50000"/>
                  </a:schemeClr>
                </a:solidFill>
                <a:effectLst/>
                <a:cs typeface="Roedelheim2G"/>
              </a:rPr>
              <a:t/>
            </a:r>
            <a:br>
              <a:rPr lang="en-US" sz="3100" dirty="0">
                <a:solidFill>
                  <a:schemeClr val="bg2">
                    <a:lumMod val="50000"/>
                  </a:schemeClr>
                </a:solidFill>
                <a:effectLst/>
                <a:cs typeface="Roedelheim2G"/>
              </a:rPr>
            </a:br>
            <a:r>
              <a:rPr lang="en-US" sz="3100" dirty="0" smtClean="0">
                <a:solidFill>
                  <a:srgbClr val="3E3E3E"/>
                </a:solidFill>
                <a:effectLst/>
                <a:cs typeface="Roedelheim2G"/>
              </a:rPr>
              <a:t/>
            </a:r>
            <a:br>
              <a:rPr lang="en-US" sz="3100" dirty="0" smtClean="0">
                <a:solidFill>
                  <a:srgbClr val="3E3E3E"/>
                </a:solidFill>
                <a:effectLst/>
                <a:cs typeface="Roedelheim2G"/>
              </a:rPr>
            </a:br>
            <a:r>
              <a:rPr lang="en-US" sz="4400" dirty="0" smtClean="0">
                <a:effectLst/>
                <a:cs typeface="Roedelheim2G"/>
              </a:rPr>
              <a:t> </a:t>
            </a:r>
            <a:r>
              <a:rPr lang="en-US" sz="4400" u="sng" dirty="0" smtClean="0">
                <a:effectLst/>
              </a:rPr>
              <a:t>Awareness</a:t>
            </a:r>
            <a:endParaRPr lang="en-US" sz="4400" u="sng" dirty="0">
              <a:effectLst/>
            </a:endParaRPr>
          </a:p>
        </p:txBody>
      </p:sp>
      <p:sp>
        <p:nvSpPr>
          <p:cNvPr id="3" name="Content Placeholder 2"/>
          <p:cNvSpPr>
            <a:spLocks noGrp="1"/>
          </p:cNvSpPr>
          <p:nvPr>
            <p:ph idx="1"/>
          </p:nvPr>
        </p:nvSpPr>
        <p:spPr>
          <a:xfrm>
            <a:off x="685800" y="2350481"/>
            <a:ext cx="7770814" cy="3775682"/>
          </a:xfrm>
        </p:spPr>
        <p:txBody>
          <a:bodyPr>
            <a:normAutofit fontScale="70000" lnSpcReduction="20000"/>
          </a:bodyPr>
          <a:lstStyle/>
          <a:p>
            <a:pPr marL="0" indent="0" algn="ctr">
              <a:buNone/>
            </a:pPr>
            <a:r>
              <a:rPr lang="en-US" sz="4000" dirty="0" smtClean="0">
                <a:solidFill>
                  <a:srgbClr val="7C7C7C"/>
                </a:solidFill>
                <a:effectLst/>
              </a:rPr>
              <a:t/>
            </a:r>
            <a:br>
              <a:rPr lang="en-US" sz="4000" dirty="0" smtClean="0">
                <a:solidFill>
                  <a:srgbClr val="7C7C7C"/>
                </a:solidFill>
                <a:effectLst/>
              </a:rPr>
            </a:br>
            <a:r>
              <a:rPr lang="en-US" sz="4000" dirty="0" smtClean="0">
                <a:solidFill>
                  <a:srgbClr val="7C7C7C"/>
                </a:solidFill>
                <a:effectLst/>
              </a:rPr>
              <a:t>“Knowledge of good and evil”</a:t>
            </a:r>
            <a:br>
              <a:rPr lang="en-US" sz="4000" dirty="0" smtClean="0">
                <a:solidFill>
                  <a:srgbClr val="7C7C7C"/>
                </a:solidFill>
                <a:effectLst/>
              </a:rPr>
            </a:br>
            <a:r>
              <a:rPr lang="en-US" sz="4000" dirty="0" smtClean="0">
                <a:solidFill>
                  <a:srgbClr val="7C7C7C"/>
                </a:solidFill>
                <a:effectLst/>
              </a:rPr>
              <a:t> </a:t>
            </a:r>
            <a:br>
              <a:rPr lang="en-US" sz="4000" dirty="0" smtClean="0">
                <a:solidFill>
                  <a:srgbClr val="7C7C7C"/>
                </a:solidFill>
                <a:effectLst/>
              </a:rPr>
            </a:br>
            <a:r>
              <a:rPr lang="en-US" sz="4000" dirty="0" smtClean="0">
                <a:solidFill>
                  <a:srgbClr val="7C7C7C"/>
                </a:solidFill>
                <a:effectLst/>
              </a:rPr>
              <a:t>or, as God puts it in the story: </a:t>
            </a:r>
            <a:br>
              <a:rPr lang="en-US" sz="4000" dirty="0" smtClean="0">
                <a:solidFill>
                  <a:srgbClr val="7C7C7C"/>
                </a:solidFill>
                <a:effectLst/>
              </a:rPr>
            </a:br>
            <a:r>
              <a:rPr lang="en-US" sz="4000" dirty="0" smtClean="0">
                <a:solidFill>
                  <a:srgbClr val="7C7C7C"/>
                </a:solidFill>
                <a:effectLst/>
              </a:rPr>
              <a:t/>
            </a:r>
            <a:br>
              <a:rPr lang="en-US" sz="4000" dirty="0" smtClean="0">
                <a:solidFill>
                  <a:srgbClr val="7C7C7C"/>
                </a:solidFill>
                <a:effectLst/>
              </a:rPr>
            </a:br>
            <a:r>
              <a:rPr lang="en-US" sz="4000" dirty="0" smtClean="0">
                <a:solidFill>
                  <a:srgbClr val="7C7C7C"/>
                </a:solidFill>
                <a:effectLst/>
              </a:rPr>
              <a:t>“The earthling has become like one of us.”</a:t>
            </a:r>
          </a:p>
          <a:p>
            <a:pPr marL="0" indent="0" algn="ctr">
              <a:buNone/>
            </a:pPr>
            <a:r>
              <a:rPr lang="en-US" sz="4000" dirty="0" smtClean="0">
                <a:solidFill>
                  <a:srgbClr val="7C7C7C"/>
                </a:solidFill>
                <a:effectLst/>
              </a:rPr>
              <a:t/>
            </a:r>
            <a:br>
              <a:rPr lang="en-US" sz="4000" dirty="0" smtClean="0">
                <a:solidFill>
                  <a:srgbClr val="7C7C7C"/>
                </a:solidFill>
                <a:effectLst/>
              </a:rPr>
            </a:br>
            <a:r>
              <a:rPr lang="en-US" sz="4000" dirty="0" smtClean="0">
                <a:solidFill>
                  <a:srgbClr val="7C7C7C"/>
                </a:solidFill>
                <a:effectLst/>
              </a:rPr>
              <a:t/>
            </a:r>
            <a:br>
              <a:rPr lang="en-US" sz="4000" dirty="0" smtClean="0">
                <a:solidFill>
                  <a:srgbClr val="7C7C7C"/>
                </a:solidFill>
                <a:effectLst/>
              </a:rPr>
            </a:br>
            <a:r>
              <a:rPr lang="en-US" sz="2600" dirty="0" smtClean="0">
                <a:solidFill>
                  <a:srgbClr val="7C7C7C"/>
                </a:solidFill>
                <a:effectLst/>
              </a:rPr>
              <a:t>Genesis 3:22</a:t>
            </a:r>
            <a:r>
              <a:rPr lang="en-US" sz="2600" dirty="0" smtClean="0">
                <a:effectLst/>
              </a:rPr>
              <a:t/>
            </a:r>
            <a:br>
              <a:rPr lang="en-US" sz="2600" dirty="0" smtClean="0">
                <a:effectLst/>
              </a:rPr>
            </a:br>
            <a:endParaRPr lang="en-US" sz="4000" dirty="0">
              <a:effectLst/>
            </a:endParaRPr>
          </a:p>
        </p:txBody>
      </p:sp>
      <p:pic>
        <p:nvPicPr>
          <p:cNvPr id="4" name="Picture 3" descr="arrow whi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0503" y="6350676"/>
            <a:ext cx="286226" cy="286226"/>
          </a:xfrm>
          <a:prstGeom prst="rect">
            <a:avLst/>
          </a:prstGeom>
        </p:spPr>
      </p:pic>
      <p:pic>
        <p:nvPicPr>
          <p:cNvPr id="5" name="Picture 4" descr="haadam kechad.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27517" y="4619480"/>
            <a:ext cx="5956865" cy="569881"/>
          </a:xfrm>
          <a:prstGeom prst="rect">
            <a:avLst/>
          </a:prstGeom>
        </p:spPr>
      </p:pic>
    </p:spTree>
    <p:extLst>
      <p:ext uri="{BB962C8B-B14F-4D97-AF65-F5344CB8AC3E}">
        <p14:creationId xmlns:p14="http://schemas.microsoft.com/office/powerpoint/2010/main" val="12665899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5746"/>
            <a:ext cx="7770813" cy="5060417"/>
          </a:xfrm>
        </p:spPr>
        <p:txBody>
          <a:bodyPr/>
          <a:lstStyle/>
          <a:p>
            <a:endParaRPr lang="en-US" dirty="0" smtClean="0">
              <a:effectLst/>
            </a:endParaRPr>
          </a:p>
          <a:p>
            <a:endParaRPr lang="en-US" dirty="0">
              <a:effectLst/>
            </a:endParaRPr>
          </a:p>
        </p:txBody>
      </p:sp>
      <p:sp>
        <p:nvSpPr>
          <p:cNvPr id="4" name="Title 3"/>
          <p:cNvSpPr>
            <a:spLocks noGrp="1"/>
          </p:cNvSpPr>
          <p:nvPr>
            <p:ph type="title"/>
          </p:nvPr>
        </p:nvSpPr>
        <p:spPr>
          <a:xfrm>
            <a:off x="379555" y="446257"/>
            <a:ext cx="8077058" cy="5835473"/>
          </a:xfrm>
        </p:spPr>
        <p:txBody>
          <a:bodyPr>
            <a:normAutofit/>
          </a:bodyPr>
          <a:lstStyle/>
          <a:p>
            <a:r>
              <a:rPr lang="en-US" sz="2800" dirty="0" smtClean="0">
                <a:solidFill>
                  <a:srgbClr val="7C7C7C"/>
                </a:solidFill>
                <a:effectLst/>
              </a:rPr>
              <a:t>Notice how important the Biblical Hebrew is, </a:t>
            </a:r>
            <a:br>
              <a:rPr lang="en-US" sz="2800" dirty="0" smtClean="0">
                <a:solidFill>
                  <a:srgbClr val="7C7C7C"/>
                </a:solidFill>
                <a:effectLst/>
              </a:rPr>
            </a:br>
            <a:r>
              <a:rPr lang="en-US" sz="2800" dirty="0" smtClean="0">
                <a:solidFill>
                  <a:srgbClr val="7C7C7C"/>
                </a:solidFill>
                <a:effectLst/>
              </a:rPr>
              <a:t>for once we know that the species of fruit is unspecified, it helps us</a:t>
            </a:r>
            <a:br>
              <a:rPr lang="en-US" sz="2800" dirty="0" smtClean="0">
                <a:solidFill>
                  <a:srgbClr val="7C7C7C"/>
                </a:solidFill>
                <a:effectLst/>
              </a:rPr>
            </a:br>
            <a:r>
              <a:rPr lang="en-US" sz="2800" dirty="0" smtClean="0">
                <a:solidFill>
                  <a:srgbClr val="7C7C7C"/>
                </a:solidFill>
                <a:effectLst/>
              </a:rPr>
              <a:t> to recognize how the text/the Divine</a:t>
            </a:r>
            <a:r>
              <a:rPr lang="en-US" sz="2800" dirty="0">
                <a:solidFill>
                  <a:srgbClr val="7C7C7C"/>
                </a:solidFill>
                <a:effectLst/>
              </a:rPr>
              <a:t/>
            </a:r>
            <a:br>
              <a:rPr lang="en-US" sz="2800" dirty="0">
                <a:solidFill>
                  <a:srgbClr val="7C7C7C"/>
                </a:solidFill>
                <a:effectLst/>
              </a:rPr>
            </a:br>
            <a:r>
              <a:rPr lang="en-US" sz="2800" dirty="0" smtClean="0">
                <a:solidFill>
                  <a:srgbClr val="7C7C7C"/>
                </a:solidFill>
                <a:effectLst/>
              </a:rPr>
              <a:t>is apparently using fruit as a metaphor</a:t>
            </a:r>
            <a:r>
              <a:rPr lang="en-US" sz="2800" dirty="0" smtClean="0">
                <a:solidFill>
                  <a:schemeClr val="accent4">
                    <a:lumMod val="60000"/>
                    <a:lumOff val="40000"/>
                  </a:schemeClr>
                </a:solidFill>
                <a:effectLst/>
              </a:rPr>
              <a:t/>
            </a:r>
            <a:br>
              <a:rPr lang="en-US" sz="2800" dirty="0" smtClean="0">
                <a:solidFill>
                  <a:schemeClr val="accent4">
                    <a:lumMod val="60000"/>
                    <a:lumOff val="40000"/>
                  </a:schemeClr>
                </a:solidFill>
                <a:effectLst/>
              </a:rPr>
            </a:br>
            <a:r>
              <a:rPr lang="en-US" sz="4000" dirty="0" smtClean="0">
                <a:effectLst/>
              </a:rPr>
              <a:t/>
            </a:r>
            <a:br>
              <a:rPr lang="en-US" sz="4000" dirty="0" smtClean="0">
                <a:effectLst/>
              </a:rPr>
            </a:br>
            <a:r>
              <a:rPr lang="en-US" sz="4000" dirty="0" smtClean="0">
                <a:effectLst/>
              </a:rPr>
              <a:t/>
            </a:r>
            <a:br>
              <a:rPr lang="en-US" sz="4000" dirty="0" smtClean="0">
                <a:effectLst/>
              </a:rPr>
            </a:br>
            <a:r>
              <a:rPr lang="en-US" sz="2800" dirty="0" smtClean="0">
                <a:solidFill>
                  <a:srgbClr val="7C7C7C"/>
                </a:solidFill>
                <a:effectLst/>
              </a:rPr>
              <a:t>Even a little Hebrew, one word in this case, </a:t>
            </a:r>
            <a:br>
              <a:rPr lang="en-US" sz="2800" dirty="0" smtClean="0">
                <a:solidFill>
                  <a:srgbClr val="7C7C7C"/>
                </a:solidFill>
                <a:effectLst/>
              </a:rPr>
            </a:br>
            <a:r>
              <a:rPr lang="en-US" sz="2800" dirty="0" smtClean="0">
                <a:solidFill>
                  <a:srgbClr val="7C7C7C"/>
                </a:solidFill>
                <a:effectLst/>
              </a:rPr>
              <a:t>reveals portals of meaning </a:t>
            </a:r>
            <a:br>
              <a:rPr lang="en-US" sz="2800" dirty="0" smtClean="0">
                <a:solidFill>
                  <a:srgbClr val="7C7C7C"/>
                </a:solidFill>
                <a:effectLst/>
              </a:rPr>
            </a:br>
            <a:r>
              <a:rPr lang="en-US" sz="2800" dirty="0" smtClean="0">
                <a:solidFill>
                  <a:srgbClr val="7C7C7C"/>
                </a:solidFill>
                <a:effectLst/>
              </a:rPr>
              <a:t>embedded within the original text.</a:t>
            </a:r>
            <a:br>
              <a:rPr lang="en-US" sz="2800" dirty="0" smtClean="0">
                <a:solidFill>
                  <a:srgbClr val="7C7C7C"/>
                </a:solidFill>
                <a:effectLst/>
              </a:rPr>
            </a:br>
            <a:endParaRPr lang="en-US" sz="2800" dirty="0">
              <a:solidFill>
                <a:srgbClr val="7C7C7C"/>
              </a:solidFill>
              <a:effectLst/>
            </a:endParaRPr>
          </a:p>
        </p:txBody>
      </p:sp>
      <p:pic>
        <p:nvPicPr>
          <p:cNvPr id="5" name="Picture 4" descr="arrow whi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0503" y="6336077"/>
            <a:ext cx="286226" cy="286226"/>
          </a:xfrm>
          <a:prstGeom prst="rect">
            <a:avLst/>
          </a:prstGeom>
        </p:spPr>
      </p:pic>
    </p:spTree>
    <p:extLst>
      <p:ext uri="{BB962C8B-B14F-4D97-AF65-F5344CB8AC3E}">
        <p14:creationId xmlns:p14="http://schemas.microsoft.com/office/powerpoint/2010/main" val="27179561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6215054"/>
          </a:xfrm>
        </p:spPr>
        <p:txBody>
          <a:bodyPr>
            <a:normAutofit/>
          </a:bodyPr>
          <a:lstStyle/>
          <a:p>
            <a:r>
              <a:rPr lang="en-US" sz="2400" dirty="0" smtClean="0">
                <a:solidFill>
                  <a:srgbClr val="7C7C7C"/>
                </a:solidFill>
                <a:effectLst/>
              </a:rPr>
              <a:t>The earthlings’ next developmental stage is marked by being pushed out of Eden (note the birthing metaphor) </a:t>
            </a:r>
            <a:br>
              <a:rPr lang="en-US" sz="2400" dirty="0" smtClean="0">
                <a:solidFill>
                  <a:srgbClr val="7C7C7C"/>
                </a:solidFill>
                <a:effectLst/>
              </a:rPr>
            </a:br>
            <a:r>
              <a:rPr lang="en-US" sz="2400" dirty="0" smtClean="0">
                <a:solidFill>
                  <a:srgbClr val="7C7C7C"/>
                </a:solidFill>
                <a:effectLst/>
              </a:rPr>
              <a:t>for having eaten of the </a:t>
            </a:r>
            <a:r>
              <a:rPr lang="en-US" sz="2400" dirty="0" smtClean="0">
                <a:solidFill>
                  <a:srgbClr val="437B46"/>
                </a:solidFill>
                <a:effectLst/>
              </a:rPr>
              <a:t>Tree of Knowledge </a:t>
            </a:r>
            <a:r>
              <a:rPr lang="en-US" sz="2400" dirty="0" smtClean="0">
                <a:solidFill>
                  <a:srgbClr val="7C7C7C"/>
                </a:solidFill>
                <a:effectLst/>
              </a:rPr>
              <a:t>and to prevent them from eating of the </a:t>
            </a:r>
            <a:r>
              <a:rPr lang="en-US" sz="2400" dirty="0" smtClean="0">
                <a:solidFill>
                  <a:srgbClr val="437B46"/>
                </a:solidFill>
                <a:effectLst/>
              </a:rPr>
              <a:t>Tree of Life</a:t>
            </a:r>
            <a:r>
              <a:rPr lang="en-US" sz="2400" dirty="0" smtClean="0">
                <a:solidFill>
                  <a:schemeClr val="tx2"/>
                </a:solidFill>
                <a:effectLst/>
              </a:rPr>
              <a:t>.</a:t>
            </a:r>
            <a:r>
              <a:rPr lang="en-US" sz="2400" dirty="0" smtClean="0">
                <a:effectLst/>
              </a:rPr>
              <a:t/>
            </a:r>
            <a:br>
              <a:rPr lang="en-US" sz="2400" dirty="0" smtClean="0">
                <a:effectLst/>
              </a:rPr>
            </a:br>
            <a:r>
              <a:rPr lang="en-US" sz="2400" dirty="0" smtClean="0">
                <a:solidFill>
                  <a:schemeClr val="bg2">
                    <a:lumMod val="50000"/>
                  </a:schemeClr>
                </a:solidFill>
                <a:effectLst/>
              </a:rPr>
              <a:t/>
            </a:r>
            <a:br>
              <a:rPr lang="en-US" sz="2400" dirty="0" smtClean="0">
                <a:solidFill>
                  <a:schemeClr val="bg2">
                    <a:lumMod val="50000"/>
                  </a:schemeClr>
                </a:solidFill>
                <a:effectLst/>
              </a:rPr>
            </a:br>
            <a:r>
              <a:rPr lang="en-US" sz="2400" dirty="0" smtClean="0">
                <a:solidFill>
                  <a:schemeClr val="bg2">
                    <a:lumMod val="50000"/>
                  </a:schemeClr>
                </a:solidFill>
                <a:effectLst/>
              </a:rPr>
              <a:t>They are now required to apply the knowledge </a:t>
            </a:r>
            <a:br>
              <a:rPr lang="en-US" sz="2400" dirty="0" smtClean="0">
                <a:solidFill>
                  <a:schemeClr val="bg2">
                    <a:lumMod val="50000"/>
                  </a:schemeClr>
                </a:solidFill>
                <a:effectLst/>
              </a:rPr>
            </a:br>
            <a:r>
              <a:rPr lang="en-US" sz="2400" dirty="0" smtClean="0">
                <a:solidFill>
                  <a:schemeClr val="bg2">
                    <a:lumMod val="50000"/>
                  </a:schemeClr>
                </a:solidFill>
                <a:effectLst/>
              </a:rPr>
              <a:t>they have gained by living on and working</a:t>
            </a:r>
            <a:br>
              <a:rPr lang="en-US" sz="2400" dirty="0" smtClean="0">
                <a:solidFill>
                  <a:schemeClr val="bg2">
                    <a:lumMod val="50000"/>
                  </a:schemeClr>
                </a:solidFill>
                <a:effectLst/>
              </a:rPr>
            </a:br>
            <a:r>
              <a:rPr lang="en-US" sz="2400" dirty="0" smtClean="0">
                <a:solidFill>
                  <a:schemeClr val="bg2">
                    <a:lumMod val="50000"/>
                  </a:schemeClr>
                </a:solidFill>
                <a:effectLst/>
              </a:rPr>
              <a:t> the land</a:t>
            </a:r>
            <a:r>
              <a:rPr lang="en-US" sz="2400" dirty="0" smtClean="0">
                <a:effectLst/>
              </a:rPr>
              <a:t> </a:t>
            </a:r>
            <a:r>
              <a:rPr lang="en-US" sz="2400" dirty="0" smtClean="0">
                <a:solidFill>
                  <a:schemeClr val="bg2">
                    <a:lumMod val="25000"/>
                  </a:schemeClr>
                </a:solidFill>
                <a:effectLst/>
              </a:rPr>
              <a:t>(</a:t>
            </a:r>
            <a:r>
              <a:rPr lang="en-US" sz="2400" b="1" dirty="0" smtClean="0">
                <a:solidFill>
                  <a:schemeClr val="bg2">
                    <a:lumMod val="25000"/>
                  </a:schemeClr>
                </a:solidFill>
                <a:effectLst/>
              </a:rPr>
              <a:t>adam</a:t>
            </a:r>
            <a:r>
              <a:rPr lang="en-US" sz="2400" dirty="0" smtClean="0">
                <a:effectLst/>
              </a:rPr>
              <a:t>ah</a:t>
            </a:r>
            <a:r>
              <a:rPr lang="en-US" sz="2400" dirty="0" smtClean="0">
                <a:solidFill>
                  <a:schemeClr val="bg2">
                    <a:lumMod val="25000"/>
                  </a:schemeClr>
                </a:solidFill>
                <a:effectLst/>
              </a:rPr>
              <a:t>) </a:t>
            </a:r>
            <a:br>
              <a:rPr lang="en-US" sz="2400" dirty="0" smtClean="0">
                <a:solidFill>
                  <a:schemeClr val="bg2">
                    <a:lumMod val="25000"/>
                  </a:schemeClr>
                </a:solidFill>
                <a:effectLst/>
              </a:rPr>
            </a:br>
            <a:r>
              <a:rPr lang="en-US" sz="2400" dirty="0" smtClean="0">
                <a:solidFill>
                  <a:srgbClr val="7C7C7C"/>
                </a:solidFill>
                <a:effectLst/>
              </a:rPr>
              <a:t>from which the first earthling</a:t>
            </a:r>
            <a:r>
              <a:rPr lang="en-US" sz="2400" dirty="0" smtClean="0">
                <a:effectLst/>
              </a:rPr>
              <a:t> </a:t>
            </a:r>
            <a:r>
              <a:rPr lang="en-US" sz="2400" dirty="0" smtClean="0">
                <a:solidFill>
                  <a:schemeClr val="bg2">
                    <a:lumMod val="25000"/>
                  </a:schemeClr>
                </a:solidFill>
                <a:effectLst/>
              </a:rPr>
              <a:t>(</a:t>
            </a:r>
            <a:r>
              <a:rPr lang="en-US" sz="2400" b="1" dirty="0" smtClean="0">
                <a:solidFill>
                  <a:schemeClr val="bg2">
                    <a:lumMod val="25000"/>
                  </a:schemeClr>
                </a:solidFill>
                <a:effectLst/>
              </a:rPr>
              <a:t>Adam)</a:t>
            </a:r>
            <a:r>
              <a:rPr lang="en-US" sz="2400" dirty="0" smtClean="0">
                <a:solidFill>
                  <a:srgbClr val="7C7C7C"/>
                </a:solidFill>
                <a:effectLst/>
              </a:rPr>
              <a:t>, was made.</a:t>
            </a:r>
            <a:r>
              <a:rPr lang="en-US" sz="2400" dirty="0" smtClean="0">
                <a:effectLst/>
              </a:rPr>
              <a:t/>
            </a:r>
            <a:br>
              <a:rPr lang="en-US" sz="2400" dirty="0" smtClean="0">
                <a:effectLst/>
              </a:rPr>
            </a:br>
            <a:r>
              <a:rPr lang="en-US" sz="2400" dirty="0" smtClean="0">
                <a:effectLst/>
              </a:rPr>
              <a:t/>
            </a:r>
            <a:br>
              <a:rPr lang="en-US" sz="2400" dirty="0" smtClean="0">
                <a:effectLst/>
              </a:rPr>
            </a:br>
            <a:r>
              <a:rPr lang="en-US" sz="2400" dirty="0" smtClean="0">
                <a:effectLst/>
              </a:rPr>
              <a:t/>
            </a:r>
            <a:br>
              <a:rPr lang="en-US" sz="2400" dirty="0" smtClean="0">
                <a:effectLst/>
              </a:rPr>
            </a:br>
            <a:r>
              <a:rPr lang="en-US" sz="2400" b="1" dirty="0" smtClean="0">
                <a:solidFill>
                  <a:srgbClr val="3E3E3E"/>
                </a:solidFill>
                <a:effectLst/>
              </a:rPr>
              <a:t>Can you hear the relationship of those </a:t>
            </a:r>
            <a:br>
              <a:rPr lang="en-US" sz="2400" b="1" dirty="0" smtClean="0">
                <a:solidFill>
                  <a:srgbClr val="3E3E3E"/>
                </a:solidFill>
                <a:effectLst/>
              </a:rPr>
            </a:br>
            <a:r>
              <a:rPr lang="en-US" sz="2400" b="1" dirty="0" smtClean="0">
                <a:solidFill>
                  <a:srgbClr val="3E3E3E"/>
                </a:solidFill>
                <a:effectLst/>
              </a:rPr>
              <a:t>two Hebrew terms?</a:t>
            </a:r>
            <a:endParaRPr lang="en-US" sz="2000" b="1" dirty="0">
              <a:solidFill>
                <a:srgbClr val="3E3E3E"/>
              </a:solidFill>
              <a:effectLst/>
            </a:endParaRPr>
          </a:p>
        </p:txBody>
      </p:sp>
      <p:pic>
        <p:nvPicPr>
          <p:cNvPr id="3" name="Picture 2" descr="arrow whi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56613" y="6336077"/>
            <a:ext cx="286226" cy="286226"/>
          </a:xfrm>
          <a:prstGeom prst="rect">
            <a:avLst/>
          </a:prstGeom>
        </p:spPr>
      </p:pic>
    </p:spTree>
    <p:extLst>
      <p:ext uri="{BB962C8B-B14F-4D97-AF65-F5344CB8AC3E}">
        <p14:creationId xmlns:p14="http://schemas.microsoft.com/office/powerpoint/2010/main" val="12150451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4842724"/>
          </a:xfrm>
        </p:spPr>
        <p:txBody>
          <a:bodyPr>
            <a:normAutofit/>
          </a:bodyPr>
          <a:lstStyle/>
          <a:p>
            <a:r>
              <a:rPr lang="en-US" sz="3200" dirty="0" smtClean="0">
                <a:solidFill>
                  <a:srgbClr val="7C7C7C"/>
                </a:solidFill>
                <a:effectLst/>
              </a:rPr>
              <a:t>What do we know about the other tree,</a:t>
            </a:r>
            <a:r>
              <a:rPr lang="en-US" sz="3200" dirty="0" smtClean="0">
                <a:solidFill>
                  <a:schemeClr val="bg2">
                    <a:lumMod val="25000"/>
                  </a:schemeClr>
                </a:solidFill>
                <a:effectLst/>
              </a:rPr>
              <a:t/>
            </a:r>
            <a:br>
              <a:rPr lang="en-US" sz="3200" dirty="0" smtClean="0">
                <a:solidFill>
                  <a:schemeClr val="bg2">
                    <a:lumMod val="25000"/>
                  </a:schemeClr>
                </a:solidFill>
                <a:effectLst/>
              </a:rPr>
            </a:br>
            <a:r>
              <a:rPr lang="en-US" sz="3200" dirty="0" smtClean="0">
                <a:solidFill>
                  <a:srgbClr val="437B46"/>
                </a:solidFill>
                <a:effectLst/>
              </a:rPr>
              <a:t>the Tree of Life</a:t>
            </a:r>
            <a:r>
              <a:rPr lang="en-US" sz="3200" dirty="0" smtClean="0">
                <a:solidFill>
                  <a:schemeClr val="accent4">
                    <a:lumMod val="60000"/>
                    <a:lumOff val="40000"/>
                  </a:schemeClr>
                </a:solidFill>
                <a:effectLst/>
              </a:rPr>
              <a:t> </a:t>
            </a:r>
            <a:r>
              <a:rPr lang="en-US" sz="3200" dirty="0" smtClean="0">
                <a:effectLst/>
              </a:rPr>
              <a:t/>
            </a:r>
            <a:br>
              <a:rPr lang="en-US" sz="3200" dirty="0" smtClean="0">
                <a:effectLst/>
              </a:rPr>
            </a:br>
            <a:r>
              <a:rPr lang="en-US" sz="3200" dirty="0" smtClean="0">
                <a:solidFill>
                  <a:schemeClr val="bg2">
                    <a:lumMod val="50000"/>
                  </a:schemeClr>
                </a:solidFill>
                <a:effectLst/>
              </a:rPr>
              <a:t>beyond the prohibition to eat from it </a:t>
            </a:r>
            <a:br>
              <a:rPr lang="en-US" sz="3200" dirty="0" smtClean="0">
                <a:solidFill>
                  <a:schemeClr val="bg2">
                    <a:lumMod val="50000"/>
                  </a:schemeClr>
                </a:solidFill>
                <a:effectLst/>
              </a:rPr>
            </a:br>
            <a:r>
              <a:rPr lang="en-US" sz="3200" dirty="0" smtClean="0">
                <a:solidFill>
                  <a:schemeClr val="bg2">
                    <a:lumMod val="50000"/>
                  </a:schemeClr>
                </a:solidFill>
                <a:effectLst/>
              </a:rPr>
              <a:t>directed to the first earthlings </a:t>
            </a:r>
            <a:br>
              <a:rPr lang="en-US" sz="3200" dirty="0" smtClean="0">
                <a:solidFill>
                  <a:schemeClr val="bg2">
                    <a:lumMod val="50000"/>
                  </a:schemeClr>
                </a:solidFill>
                <a:effectLst/>
              </a:rPr>
            </a:br>
            <a:r>
              <a:rPr lang="en-US" sz="3200" dirty="0" smtClean="0">
                <a:solidFill>
                  <a:schemeClr val="bg2">
                    <a:lumMod val="50000"/>
                  </a:schemeClr>
                </a:solidFill>
                <a:effectLst/>
              </a:rPr>
              <a:t>in the Eden story?</a:t>
            </a:r>
            <a:endParaRPr lang="en-US" sz="3200" dirty="0">
              <a:solidFill>
                <a:schemeClr val="bg2">
                  <a:lumMod val="50000"/>
                </a:schemeClr>
              </a:solidFill>
              <a:effectLst/>
            </a:endParaRPr>
          </a:p>
        </p:txBody>
      </p:sp>
      <p:pic>
        <p:nvPicPr>
          <p:cNvPr id="4" name="Picture 3" descr="arrow whi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8456613" y="6336077"/>
            <a:ext cx="210116" cy="210116"/>
          </a:xfrm>
          <a:prstGeom prst="rect">
            <a:avLst/>
          </a:prstGeom>
        </p:spPr>
      </p:pic>
    </p:spTree>
    <p:extLst>
      <p:ext uri="{BB962C8B-B14F-4D97-AF65-F5344CB8AC3E}">
        <p14:creationId xmlns:p14="http://schemas.microsoft.com/office/powerpoint/2010/main" val="36710619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8875"/>
            <a:ext cx="7770813" cy="2214858"/>
          </a:xfrm>
        </p:spPr>
        <p:txBody>
          <a:bodyPr>
            <a:normAutofit/>
          </a:bodyPr>
          <a:lstStyle/>
          <a:p>
            <a:r>
              <a:rPr lang="en-US" sz="3200" dirty="0" smtClean="0">
                <a:solidFill>
                  <a:srgbClr val="7C7C7C"/>
                </a:solidFill>
                <a:effectLst/>
              </a:rPr>
              <a:t>1. The roots of</a:t>
            </a:r>
            <a:r>
              <a:rPr lang="en-US" sz="3200" dirty="0" smtClean="0">
                <a:effectLst/>
              </a:rPr>
              <a:t> </a:t>
            </a:r>
            <a:r>
              <a:rPr lang="en-US" sz="3200" dirty="0" smtClean="0">
                <a:solidFill>
                  <a:srgbClr val="437B46"/>
                </a:solidFill>
                <a:effectLst/>
              </a:rPr>
              <a:t>“The Tree of Life” </a:t>
            </a:r>
            <a:r>
              <a:rPr lang="en-US" sz="3200" dirty="0" smtClean="0">
                <a:effectLst/>
              </a:rPr>
              <a:t/>
            </a:r>
            <a:br>
              <a:rPr lang="en-US" sz="3200" dirty="0" smtClean="0">
                <a:effectLst/>
              </a:rPr>
            </a:br>
            <a:r>
              <a:rPr lang="en-US" sz="3200" dirty="0" smtClean="0">
                <a:solidFill>
                  <a:schemeClr val="bg2">
                    <a:lumMod val="50000"/>
                  </a:schemeClr>
                </a:solidFill>
                <a:effectLst/>
              </a:rPr>
              <a:t>are Hebrew letters</a:t>
            </a:r>
            <a:endParaRPr lang="en-US" sz="3200" dirty="0">
              <a:solidFill>
                <a:schemeClr val="bg2">
                  <a:lumMod val="50000"/>
                </a:schemeClr>
              </a:solidFill>
              <a:effectLst/>
            </a:endParaRPr>
          </a:p>
        </p:txBody>
      </p:sp>
      <p:sp>
        <p:nvSpPr>
          <p:cNvPr id="3" name="Content Placeholder 2"/>
          <p:cNvSpPr>
            <a:spLocks noGrp="1"/>
          </p:cNvSpPr>
          <p:nvPr>
            <p:ph idx="1"/>
          </p:nvPr>
        </p:nvSpPr>
        <p:spPr>
          <a:xfrm>
            <a:off x="685800" y="2674485"/>
            <a:ext cx="7770813" cy="4257022"/>
          </a:xfrm>
        </p:spPr>
        <p:txBody>
          <a:bodyPr>
            <a:normAutofit/>
          </a:bodyPr>
          <a:lstStyle/>
          <a:p>
            <a:pPr marL="0" indent="0" algn="ctr">
              <a:buNone/>
            </a:pPr>
            <a:r>
              <a:rPr lang="en-US" sz="2800" dirty="0" smtClean="0">
                <a:solidFill>
                  <a:srgbClr val="7C7C7C"/>
                </a:solidFill>
                <a:effectLst/>
              </a:rPr>
              <a:t>2 or 3 Hebrew letters </a:t>
            </a:r>
            <a:br>
              <a:rPr lang="en-US" sz="2800" dirty="0" smtClean="0">
                <a:solidFill>
                  <a:srgbClr val="7C7C7C"/>
                </a:solidFill>
                <a:effectLst/>
              </a:rPr>
            </a:br>
            <a:r>
              <a:rPr lang="en-US" sz="2800" dirty="0" smtClean="0">
                <a:solidFill>
                  <a:srgbClr val="7C7C7C"/>
                </a:solidFill>
                <a:effectLst/>
              </a:rPr>
              <a:t>came together </a:t>
            </a:r>
            <a:br>
              <a:rPr lang="en-US" sz="2800" dirty="0" smtClean="0">
                <a:solidFill>
                  <a:srgbClr val="7C7C7C"/>
                </a:solidFill>
                <a:effectLst/>
              </a:rPr>
            </a:br>
            <a:r>
              <a:rPr lang="en-US" sz="2800" dirty="0" smtClean="0">
                <a:solidFill>
                  <a:srgbClr val="7C7C7C"/>
                </a:solidFill>
                <a:effectLst/>
              </a:rPr>
              <a:t>to form each Hebrew </a:t>
            </a:r>
            <a:r>
              <a:rPr lang="en-US" sz="2800" b="1" dirty="0" smtClean="0">
                <a:effectLst/>
              </a:rPr>
              <a:t>root</a:t>
            </a:r>
            <a:br>
              <a:rPr lang="en-US" sz="2800" b="1" dirty="0" smtClean="0">
                <a:effectLst/>
              </a:rPr>
            </a:br>
            <a:r>
              <a:rPr lang="en-US" sz="2800" b="1" dirty="0" smtClean="0">
                <a:solidFill>
                  <a:schemeClr val="accent4">
                    <a:lumMod val="60000"/>
                    <a:lumOff val="40000"/>
                  </a:schemeClr>
                </a:solidFill>
                <a:effectLst/>
              </a:rPr>
              <a:t/>
            </a:r>
            <a:br>
              <a:rPr lang="en-US" sz="2800" b="1" dirty="0" smtClean="0">
                <a:solidFill>
                  <a:schemeClr val="accent4">
                    <a:lumMod val="60000"/>
                    <a:lumOff val="40000"/>
                  </a:schemeClr>
                </a:solidFill>
                <a:effectLst/>
              </a:rPr>
            </a:br>
            <a:endParaRPr lang="en-US" sz="2800" dirty="0">
              <a:effectLst/>
            </a:endParaRPr>
          </a:p>
        </p:txBody>
      </p:sp>
      <p:pic>
        <p:nvPicPr>
          <p:cNvPr id="7" name="Picture 6" descr="arrow whi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56613" y="6188562"/>
            <a:ext cx="448339" cy="448339"/>
          </a:xfrm>
          <a:prstGeom prst="rect">
            <a:avLst/>
          </a:prstGeom>
        </p:spPr>
      </p:pic>
    </p:spTree>
    <p:extLst>
      <p:ext uri="{BB962C8B-B14F-4D97-AF65-F5344CB8AC3E}">
        <p14:creationId xmlns:p14="http://schemas.microsoft.com/office/powerpoint/2010/main" val="24733840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2127262"/>
          </a:xfrm>
        </p:spPr>
        <p:txBody>
          <a:bodyPr>
            <a:normAutofit fontScale="90000"/>
          </a:bodyPr>
          <a:lstStyle/>
          <a:p>
            <a:r>
              <a:rPr lang="en-US" sz="3100" dirty="0">
                <a:solidFill>
                  <a:schemeClr val="bg2">
                    <a:lumMod val="50000"/>
                  </a:schemeClr>
                </a:solidFill>
                <a:effectLst/>
              </a:rPr>
              <a:t>Sara Harwin’s exhibition uses what she calls “particles” to </a:t>
            </a:r>
            <a:r>
              <a:rPr lang="en-US" sz="3100" dirty="0" smtClean="0">
                <a:solidFill>
                  <a:schemeClr val="bg2">
                    <a:lumMod val="50000"/>
                  </a:schemeClr>
                </a:solidFill>
                <a:effectLst/>
              </a:rPr>
              <a:t>imply</a:t>
            </a:r>
            <a:r>
              <a:rPr lang="en-US" sz="3100" dirty="0">
                <a:solidFill>
                  <a:schemeClr val="bg2">
                    <a:lumMod val="50000"/>
                  </a:schemeClr>
                </a:solidFill>
                <a:effectLst/>
              </a:rPr>
              <a:t/>
            </a:r>
            <a:br>
              <a:rPr lang="en-US" sz="3100" dirty="0">
                <a:solidFill>
                  <a:schemeClr val="bg2">
                    <a:lumMod val="50000"/>
                  </a:schemeClr>
                </a:solidFill>
                <a:effectLst/>
              </a:rPr>
            </a:br>
            <a:r>
              <a:rPr lang="en-US" sz="3100" dirty="0" smtClean="0">
                <a:solidFill>
                  <a:schemeClr val="bg2">
                    <a:lumMod val="50000"/>
                  </a:schemeClr>
                </a:solidFill>
                <a:effectLst/>
              </a:rPr>
              <a:t>the </a:t>
            </a:r>
            <a:r>
              <a:rPr lang="en-US" sz="3100" dirty="0">
                <a:solidFill>
                  <a:schemeClr val="bg2">
                    <a:lumMod val="50000"/>
                  </a:schemeClr>
                </a:solidFill>
                <a:effectLst/>
              </a:rPr>
              <a:t>DNA-like quality of </a:t>
            </a:r>
            <a:r>
              <a:rPr lang="en-US" sz="3100" dirty="0" smtClean="0">
                <a:solidFill>
                  <a:schemeClr val="bg2">
                    <a:lumMod val="50000"/>
                  </a:schemeClr>
                </a:solidFill>
                <a:effectLst/>
              </a:rPr>
              <a:t>Hebrew </a:t>
            </a:r>
            <a:br>
              <a:rPr lang="en-US" sz="3100" dirty="0" smtClean="0">
                <a:solidFill>
                  <a:schemeClr val="bg2">
                    <a:lumMod val="50000"/>
                  </a:schemeClr>
                </a:solidFill>
                <a:effectLst/>
              </a:rPr>
            </a:br>
            <a:r>
              <a:rPr lang="en-US" sz="3100" dirty="0" smtClean="0">
                <a:solidFill>
                  <a:schemeClr val="bg2">
                    <a:lumMod val="50000"/>
                  </a:schemeClr>
                </a:solidFill>
                <a:effectLst/>
              </a:rPr>
              <a:t>through the traditions of sacred geometry</a:t>
            </a:r>
            <a:r>
              <a:rPr lang="en-US" sz="3100" dirty="0">
                <a:solidFill>
                  <a:schemeClr val="bg2">
                    <a:lumMod val="50000"/>
                  </a:schemeClr>
                </a:solidFill>
                <a:effectLst/>
              </a:rPr>
              <a:t/>
            </a:r>
            <a:br>
              <a:rPr lang="en-US" sz="3100" dirty="0">
                <a:solidFill>
                  <a:schemeClr val="bg2">
                    <a:lumMod val="50000"/>
                  </a:schemeClr>
                </a:solidFill>
                <a:effectLst/>
              </a:rPr>
            </a:br>
            <a:endParaRPr lang="en-US" sz="3100" dirty="0">
              <a:solidFill>
                <a:schemeClr val="bg2">
                  <a:lumMod val="50000"/>
                </a:schemeClr>
              </a:solidFill>
              <a:effectLst/>
            </a:endParaRPr>
          </a:p>
        </p:txBody>
      </p:sp>
      <p:pic>
        <p:nvPicPr>
          <p:cNvPr id="5" name="Picture 4" descr="Deeds of loving kindness Chesed.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5750" y="1987272"/>
            <a:ext cx="2397272" cy="3230366"/>
          </a:xfrm>
          <a:prstGeom prst="rect">
            <a:avLst/>
          </a:prstGeom>
        </p:spPr>
      </p:pic>
      <p:pic>
        <p:nvPicPr>
          <p:cNvPr id="6" name="Picture 5" descr="Love Ahava.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8916" y="3731445"/>
            <a:ext cx="2747428" cy="2806512"/>
          </a:xfrm>
          <a:prstGeom prst="rect">
            <a:avLst/>
          </a:prstGeom>
        </p:spPr>
      </p:pic>
      <p:pic>
        <p:nvPicPr>
          <p:cNvPr id="7" name="Picture 6" descr="Justice_Righteousness Tzedek.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98914" y="1994993"/>
            <a:ext cx="2777172" cy="3050074"/>
          </a:xfrm>
          <a:prstGeom prst="rect">
            <a:avLst/>
          </a:prstGeom>
        </p:spPr>
      </p:pic>
      <p:sp>
        <p:nvSpPr>
          <p:cNvPr id="8" name="TextBox 7"/>
          <p:cNvSpPr txBox="1"/>
          <p:nvPr/>
        </p:nvSpPr>
        <p:spPr>
          <a:xfrm>
            <a:off x="6334433" y="6166973"/>
            <a:ext cx="2627711" cy="307777"/>
          </a:xfrm>
          <a:prstGeom prst="rect">
            <a:avLst/>
          </a:prstGeom>
          <a:noFill/>
        </p:spPr>
        <p:txBody>
          <a:bodyPr wrap="square" rtlCol="0">
            <a:spAutoFit/>
          </a:bodyPr>
          <a:lstStyle/>
          <a:p>
            <a:r>
              <a:rPr lang="en-US" sz="1400" dirty="0" smtClean="0">
                <a:solidFill>
                  <a:srgbClr val="7C7C7C"/>
                </a:solidFill>
              </a:rPr>
              <a:t>© 2014 SARA HARWIN</a:t>
            </a:r>
            <a:endParaRPr lang="en-US" sz="1400" dirty="0">
              <a:solidFill>
                <a:srgbClr val="7C7C7C"/>
              </a:solidFill>
            </a:endParaRPr>
          </a:p>
        </p:txBody>
      </p:sp>
    </p:spTree>
    <p:extLst>
      <p:ext uri="{BB962C8B-B14F-4D97-AF65-F5344CB8AC3E}">
        <p14:creationId xmlns:p14="http://schemas.microsoft.com/office/powerpoint/2010/main" val="32017458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05505"/>
            <a:ext cx="7770813" cy="4720658"/>
          </a:xfrm>
        </p:spPr>
        <p:txBody>
          <a:bodyPr/>
          <a:lstStyle/>
          <a:p>
            <a:pPr marL="0" indent="0" algn="ctr">
              <a:buNone/>
            </a:pPr>
            <a:r>
              <a:rPr lang="en-US" sz="3200" b="1" dirty="0">
                <a:solidFill>
                  <a:srgbClr val="7C7C7C"/>
                </a:solidFill>
                <a:effectLst/>
              </a:rPr>
              <a:t>2. </a:t>
            </a:r>
            <a:r>
              <a:rPr lang="en-US" sz="3200" dirty="0">
                <a:solidFill>
                  <a:srgbClr val="7C7C7C"/>
                </a:solidFill>
                <a:effectLst/>
              </a:rPr>
              <a:t>Each Hebrew root </a:t>
            </a:r>
            <a:r>
              <a:rPr lang="en-US" sz="3200" dirty="0" smtClean="0">
                <a:solidFill>
                  <a:srgbClr val="7C7C7C"/>
                </a:solidFill>
                <a:effectLst/>
              </a:rPr>
              <a:t>then</a:t>
            </a:r>
          </a:p>
          <a:p>
            <a:pPr marL="0" indent="0" algn="ctr">
              <a:buNone/>
            </a:pPr>
            <a:r>
              <a:rPr lang="en-US" sz="3200" dirty="0" smtClean="0">
                <a:solidFill>
                  <a:srgbClr val="7C7C7C"/>
                </a:solidFill>
                <a:effectLst/>
              </a:rPr>
              <a:t> </a:t>
            </a:r>
            <a:r>
              <a:rPr lang="en-US" sz="3200" b="1" dirty="0" smtClean="0">
                <a:solidFill>
                  <a:srgbClr val="437B46"/>
                </a:solidFill>
                <a:effectLst/>
              </a:rPr>
              <a:t>branches</a:t>
            </a:r>
            <a:r>
              <a:rPr lang="en-US" sz="3200" dirty="0" smtClean="0">
                <a:solidFill>
                  <a:srgbClr val="7C7C7C"/>
                </a:solidFill>
                <a:effectLst/>
              </a:rPr>
              <a:t> </a:t>
            </a:r>
            <a:r>
              <a:rPr lang="en-US" sz="3200" b="1" dirty="0">
                <a:solidFill>
                  <a:srgbClr val="437B46"/>
                </a:solidFill>
                <a:effectLst/>
              </a:rPr>
              <a:t>out</a:t>
            </a:r>
            <a:r>
              <a:rPr lang="en-US" sz="3200" dirty="0">
                <a:solidFill>
                  <a:srgbClr val="7C7C7C"/>
                </a:solidFill>
                <a:effectLst/>
              </a:rPr>
              <a:t> </a:t>
            </a:r>
            <a:r>
              <a:rPr lang="en-US" sz="3200" dirty="0" smtClean="0">
                <a:solidFill>
                  <a:srgbClr val="7C7C7C"/>
                </a:solidFill>
                <a:effectLst/>
              </a:rPr>
              <a:t/>
            </a:r>
            <a:br>
              <a:rPr lang="en-US" sz="3200" dirty="0" smtClean="0">
                <a:solidFill>
                  <a:srgbClr val="7C7C7C"/>
                </a:solidFill>
                <a:effectLst/>
              </a:rPr>
            </a:br>
            <a:r>
              <a:rPr lang="en-US" sz="3200" dirty="0" smtClean="0">
                <a:solidFill>
                  <a:srgbClr val="7C7C7C"/>
                </a:solidFill>
                <a:effectLst/>
              </a:rPr>
              <a:t>to bear</a:t>
            </a:r>
          </a:p>
          <a:p>
            <a:pPr marL="0" indent="0" algn="ctr">
              <a:buNone/>
            </a:pPr>
            <a:r>
              <a:rPr lang="en-US" sz="3200" dirty="0" smtClean="0">
                <a:solidFill>
                  <a:srgbClr val="44963F"/>
                </a:solidFill>
                <a:effectLst/>
              </a:rPr>
              <a:t> </a:t>
            </a:r>
            <a:r>
              <a:rPr lang="en-US" sz="3200" b="1" dirty="0" smtClean="0">
                <a:solidFill>
                  <a:srgbClr val="44963F"/>
                </a:solidFill>
                <a:effectLst/>
              </a:rPr>
              <a:t>fruits that </a:t>
            </a:r>
            <a:r>
              <a:rPr lang="en-US" sz="3200" b="1" dirty="0">
                <a:solidFill>
                  <a:srgbClr val="44963F"/>
                </a:solidFill>
                <a:effectLst/>
              </a:rPr>
              <a:t>are sacred </a:t>
            </a:r>
            <a:r>
              <a:rPr lang="en-US" sz="3200" b="1" dirty="0" smtClean="0">
                <a:solidFill>
                  <a:srgbClr val="44963F"/>
                </a:solidFill>
                <a:effectLst/>
              </a:rPr>
              <a:t>words</a:t>
            </a:r>
            <a:br>
              <a:rPr lang="en-US" sz="3200" b="1" dirty="0" smtClean="0">
                <a:solidFill>
                  <a:srgbClr val="44963F"/>
                </a:solidFill>
                <a:effectLst/>
              </a:rPr>
            </a:br>
            <a:r>
              <a:rPr lang="en-US" sz="3200" b="1" dirty="0" smtClean="0">
                <a:solidFill>
                  <a:srgbClr val="7C7C7C"/>
                </a:solidFill>
                <a:effectLst/>
              </a:rPr>
              <a:t> </a:t>
            </a:r>
            <a:r>
              <a:rPr lang="en-US" sz="3200" dirty="0" smtClean="0">
                <a:solidFill>
                  <a:srgbClr val="7C7C7C"/>
                </a:solidFill>
                <a:effectLst/>
              </a:rPr>
              <a:t>each </a:t>
            </a:r>
            <a:r>
              <a:rPr lang="en-US" sz="3200" dirty="0">
                <a:solidFill>
                  <a:srgbClr val="7C7C7C"/>
                </a:solidFill>
                <a:effectLst/>
              </a:rPr>
              <a:t>with a meaningful connection </a:t>
            </a:r>
            <a:r>
              <a:rPr lang="en-US" sz="3200" dirty="0" smtClean="0">
                <a:solidFill>
                  <a:srgbClr val="7C7C7C"/>
                </a:solidFill>
                <a:effectLst/>
              </a:rPr>
              <a:t/>
            </a:r>
            <a:br>
              <a:rPr lang="en-US" sz="3200" dirty="0" smtClean="0">
                <a:solidFill>
                  <a:srgbClr val="7C7C7C"/>
                </a:solidFill>
                <a:effectLst/>
              </a:rPr>
            </a:br>
            <a:r>
              <a:rPr lang="en-US" sz="3200" dirty="0" smtClean="0">
                <a:solidFill>
                  <a:srgbClr val="7C7C7C"/>
                </a:solidFill>
                <a:effectLst/>
              </a:rPr>
              <a:t>to </a:t>
            </a:r>
            <a:r>
              <a:rPr lang="en-US" sz="3200" dirty="0">
                <a:solidFill>
                  <a:srgbClr val="7C7C7C"/>
                </a:solidFill>
                <a:effectLst/>
              </a:rPr>
              <a:t>the other.</a:t>
            </a:r>
          </a:p>
          <a:p>
            <a:endParaRPr lang="en-US" dirty="0">
              <a:effectLst/>
            </a:endParaRPr>
          </a:p>
        </p:txBody>
      </p:sp>
      <p:pic>
        <p:nvPicPr>
          <p:cNvPr id="5" name="Picture 4" descr="arrow whi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5087" y="6336077"/>
            <a:ext cx="286226" cy="286226"/>
          </a:xfrm>
          <a:prstGeom prst="rect">
            <a:avLst/>
          </a:prstGeom>
        </p:spPr>
      </p:pic>
    </p:spTree>
    <p:extLst>
      <p:ext uri="{BB962C8B-B14F-4D97-AF65-F5344CB8AC3E}">
        <p14:creationId xmlns:p14="http://schemas.microsoft.com/office/powerpoint/2010/main" val="14838940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effectLst/>
              </a:rPr>
              <a:t>Now, let’s look closer at our example:</a:t>
            </a:r>
            <a:endParaRPr lang="en-US" sz="2800" dirty="0">
              <a:effectLst/>
            </a:endParaRPr>
          </a:p>
        </p:txBody>
      </p:sp>
      <p:sp>
        <p:nvSpPr>
          <p:cNvPr id="4" name="Rectangle 3"/>
          <p:cNvSpPr/>
          <p:nvPr/>
        </p:nvSpPr>
        <p:spPr>
          <a:xfrm>
            <a:off x="925684" y="1166842"/>
            <a:ext cx="7275419" cy="3939541"/>
          </a:xfrm>
          <a:prstGeom prst="rect">
            <a:avLst/>
          </a:prstGeom>
        </p:spPr>
        <p:txBody>
          <a:bodyPr wrap="square">
            <a:spAutoFit/>
          </a:bodyPr>
          <a:lstStyle/>
          <a:p>
            <a:pPr algn="ctr"/>
            <a:r>
              <a:rPr lang="en-US" sz="2800" dirty="0" smtClean="0">
                <a:solidFill>
                  <a:srgbClr val="FF0000"/>
                </a:solidFill>
                <a:cs typeface="Roedelheim2G"/>
              </a:rPr>
              <a:t>           </a:t>
            </a:r>
            <a:r>
              <a:rPr lang="en-US" sz="2800" dirty="0" smtClean="0">
                <a:solidFill>
                  <a:srgbClr val="9C1E36"/>
                </a:solidFill>
                <a:cs typeface="Roedelheim2G"/>
              </a:rPr>
              <a:t>red                             </a:t>
            </a:r>
            <a:r>
              <a:rPr lang="en-US" sz="2800" dirty="0" smtClean="0">
                <a:solidFill>
                  <a:schemeClr val="tx2"/>
                </a:solidFill>
                <a:cs typeface="Roedelheim2G"/>
              </a:rPr>
              <a:t>ah-dom</a:t>
            </a:r>
            <a:endParaRPr lang="en-US" sz="2800" dirty="0">
              <a:solidFill>
                <a:schemeClr val="tx2"/>
              </a:solidFill>
              <a:latin typeface="Roedelheim2G"/>
              <a:cs typeface="Roedelheim2G"/>
            </a:endParaRPr>
          </a:p>
          <a:p>
            <a:pPr algn="ctr"/>
            <a:r>
              <a:rPr lang="en-US" sz="3600" dirty="0">
                <a:solidFill>
                  <a:srgbClr val="FF0000"/>
                </a:solidFill>
                <a:latin typeface="Roedelheim2G"/>
                <a:cs typeface="Roedelheim2G"/>
              </a:rPr>
              <a:t> </a:t>
            </a:r>
            <a:r>
              <a:rPr lang="en-US" sz="3600" dirty="0" smtClean="0">
                <a:solidFill>
                  <a:srgbClr val="FF0000"/>
                </a:solidFill>
                <a:latin typeface="Roedelheim2G"/>
                <a:cs typeface="Roedelheim2G"/>
              </a:rPr>
              <a:t>     </a:t>
            </a:r>
            <a:r>
              <a:rPr lang="en-US" sz="2800" dirty="0" smtClean="0">
                <a:solidFill>
                  <a:srgbClr val="9C1E36"/>
                </a:solidFill>
                <a:cs typeface="Roedelheim2G"/>
              </a:rPr>
              <a:t>Adam</a:t>
            </a:r>
            <a:r>
              <a:rPr lang="en-US" sz="2800" dirty="0">
                <a:solidFill>
                  <a:srgbClr val="9C1E36"/>
                </a:solidFill>
                <a:cs typeface="Roedelheim2G"/>
              </a:rPr>
              <a:t>/earthling</a:t>
            </a:r>
            <a:r>
              <a:rPr lang="en-US" sz="2800" dirty="0">
                <a:solidFill>
                  <a:srgbClr val="FF0000"/>
                </a:solidFill>
                <a:latin typeface="Roedelheim2G"/>
                <a:cs typeface="Roedelheim2G"/>
              </a:rPr>
              <a:t> </a:t>
            </a:r>
            <a:r>
              <a:rPr lang="en-US" sz="2800" dirty="0" smtClean="0">
                <a:solidFill>
                  <a:srgbClr val="FF0000"/>
                </a:solidFill>
                <a:latin typeface="Roedelheim2G"/>
                <a:cs typeface="Roedelheim2G"/>
              </a:rPr>
              <a:t>   </a:t>
            </a:r>
            <a:r>
              <a:rPr lang="en-US" sz="2800" dirty="0" smtClean="0">
                <a:solidFill>
                  <a:schemeClr val="tx2"/>
                </a:solidFill>
                <a:cs typeface="Roedelheim2G"/>
              </a:rPr>
              <a:t>ah-dahm</a:t>
            </a:r>
            <a:endParaRPr lang="en-US" sz="2800" dirty="0">
              <a:solidFill>
                <a:schemeClr val="tx2"/>
              </a:solidFill>
              <a:latin typeface="Roedelheim2G"/>
              <a:cs typeface="Roedelheim2G"/>
            </a:endParaRPr>
          </a:p>
          <a:p>
            <a:pPr algn="ctr"/>
            <a:r>
              <a:rPr lang="en-US" sz="2800" dirty="0" smtClean="0">
                <a:solidFill>
                  <a:srgbClr val="9C1E36"/>
                </a:solidFill>
                <a:cs typeface="Roedelheim2G"/>
              </a:rPr>
              <a:t>                  earth </a:t>
            </a:r>
            <a:r>
              <a:rPr lang="en-US" sz="2800" dirty="0" smtClean="0">
                <a:solidFill>
                  <a:schemeClr val="accent4">
                    <a:lumMod val="60000"/>
                    <a:lumOff val="40000"/>
                  </a:schemeClr>
                </a:solidFill>
                <a:cs typeface="Roedelheim2G"/>
              </a:rPr>
              <a:t>     </a:t>
            </a:r>
            <a:r>
              <a:rPr lang="en-US" sz="2800" dirty="0" smtClean="0">
                <a:solidFill>
                  <a:srgbClr val="000000"/>
                </a:solidFill>
                <a:cs typeface="Roedelheim2G"/>
              </a:rPr>
              <a:t>                   ah-dah-mah</a:t>
            </a:r>
            <a:br>
              <a:rPr lang="en-US" sz="2800" dirty="0" smtClean="0">
                <a:solidFill>
                  <a:srgbClr val="000000"/>
                </a:solidFill>
                <a:cs typeface="Roedelheim2G"/>
              </a:rPr>
            </a:br>
            <a:r>
              <a:rPr lang="en-US" sz="5400" dirty="0" smtClean="0">
                <a:solidFill>
                  <a:schemeClr val="accent4">
                    <a:lumMod val="60000"/>
                    <a:lumOff val="40000"/>
                  </a:schemeClr>
                </a:solidFill>
                <a:latin typeface="Wingdings"/>
                <a:ea typeface="Wingdings"/>
                <a:cs typeface="Wingdings"/>
                <a:sym typeface="Wingdings"/>
              </a:rPr>
              <a:t></a:t>
            </a:r>
            <a:r>
              <a:rPr lang="en-US" dirty="0" smtClean="0">
                <a:solidFill>
                  <a:schemeClr val="accent4">
                    <a:lumMod val="60000"/>
                    <a:lumOff val="40000"/>
                  </a:schemeClr>
                </a:solidFill>
                <a:latin typeface="Wingdings"/>
                <a:ea typeface="Wingdings"/>
                <a:cs typeface="Wingdings"/>
                <a:sym typeface="Wingdings"/>
              </a:rPr>
              <a:t> </a:t>
            </a:r>
            <a:r>
              <a:rPr lang="en-US" sz="2000" dirty="0">
                <a:solidFill>
                  <a:schemeClr val="bg2">
                    <a:lumMod val="50000"/>
                  </a:schemeClr>
                </a:solidFill>
                <a:cs typeface="Roedelheim2G"/>
              </a:rPr>
              <a:t>Root </a:t>
            </a:r>
            <a:r>
              <a:rPr lang="en-US" sz="2000" dirty="0" smtClean="0">
                <a:solidFill>
                  <a:schemeClr val="bg2">
                    <a:lumMod val="50000"/>
                  </a:schemeClr>
                </a:solidFill>
                <a:cs typeface="Roedelheim2G"/>
              </a:rPr>
              <a:t>shown </a:t>
            </a:r>
            <a:r>
              <a:rPr lang="en-US" sz="2000" i="1" dirty="0" smtClean="0">
                <a:solidFill>
                  <a:schemeClr val="bg2">
                    <a:lumMod val="50000"/>
                  </a:schemeClr>
                </a:solidFill>
                <a:cs typeface="Roedelheim2G"/>
              </a:rPr>
              <a:t>inside</a:t>
            </a:r>
            <a:r>
              <a:rPr lang="en-US" sz="2000" dirty="0" smtClean="0">
                <a:solidFill>
                  <a:schemeClr val="bg2">
                    <a:lumMod val="50000"/>
                  </a:schemeClr>
                </a:solidFill>
                <a:cs typeface="Roedelheim2G"/>
              </a:rPr>
              <a:t> </a:t>
            </a:r>
            <a:r>
              <a:rPr lang="en-US" sz="2000" dirty="0">
                <a:solidFill>
                  <a:schemeClr val="bg2">
                    <a:lumMod val="50000"/>
                  </a:schemeClr>
                </a:solidFill>
                <a:cs typeface="Roedelheim2G"/>
              </a:rPr>
              <a:t>of </a:t>
            </a:r>
            <a:r>
              <a:rPr lang="en-US" sz="2000" dirty="0" smtClean="0">
                <a:solidFill>
                  <a:schemeClr val="bg2">
                    <a:lumMod val="50000"/>
                  </a:schemeClr>
                </a:solidFill>
                <a:cs typeface="Roedelheim2G"/>
              </a:rPr>
              <a:t>words </a:t>
            </a:r>
            <a:r>
              <a:rPr lang="en-US" sz="2000" dirty="0" smtClean="0">
                <a:solidFill>
                  <a:srgbClr val="44963F"/>
                </a:solidFill>
                <a:cs typeface="Roedelheim2G"/>
              </a:rPr>
              <a:t>(fruit)  </a:t>
            </a:r>
          </a:p>
          <a:p>
            <a:pPr algn="ctr"/>
            <a:r>
              <a:rPr lang="en-US" sz="2000" dirty="0">
                <a:solidFill>
                  <a:schemeClr val="bg2">
                    <a:lumMod val="50000"/>
                  </a:schemeClr>
                </a:solidFill>
                <a:cs typeface="Roedelheim2G"/>
              </a:rPr>
              <a:t> </a:t>
            </a:r>
            <a:r>
              <a:rPr lang="en-US" sz="2000" dirty="0" smtClean="0">
                <a:solidFill>
                  <a:schemeClr val="bg2">
                    <a:lumMod val="50000"/>
                  </a:schemeClr>
                </a:solidFill>
                <a:cs typeface="Roedelheim2G"/>
              </a:rPr>
              <a:t>                   on </a:t>
            </a:r>
            <a:r>
              <a:rPr lang="en-US" sz="2000" dirty="0">
                <a:solidFill>
                  <a:schemeClr val="bg2">
                    <a:lumMod val="50000"/>
                  </a:schemeClr>
                </a:solidFill>
                <a:cs typeface="Roedelheim2G"/>
              </a:rPr>
              <a:t>its </a:t>
            </a:r>
            <a:r>
              <a:rPr lang="en-US" sz="2000" dirty="0" smtClean="0">
                <a:solidFill>
                  <a:schemeClr val="bg2">
                    <a:lumMod val="50000"/>
                  </a:schemeClr>
                </a:solidFill>
                <a:cs typeface="Roedelheim2G"/>
              </a:rPr>
              <a:t>branch </a:t>
            </a:r>
            <a:r>
              <a:rPr lang="en-US" sz="2000" dirty="0">
                <a:solidFill>
                  <a:schemeClr val="bg2">
                    <a:lumMod val="50000"/>
                  </a:schemeClr>
                </a:solidFill>
                <a:cs typeface="Roedelheim2G"/>
              </a:rPr>
              <a:t>on the </a:t>
            </a:r>
            <a:r>
              <a:rPr lang="en-US" sz="2000" dirty="0">
                <a:solidFill>
                  <a:srgbClr val="44963F"/>
                </a:solidFill>
                <a:cs typeface="Roedelheim2G"/>
              </a:rPr>
              <a:t>Tree of </a:t>
            </a:r>
            <a:r>
              <a:rPr lang="en-US" sz="2000" dirty="0" smtClean="0">
                <a:solidFill>
                  <a:srgbClr val="44963F"/>
                </a:solidFill>
                <a:cs typeface="Roedelheim2G"/>
              </a:rPr>
              <a:t>Life</a:t>
            </a:r>
            <a:endParaRPr lang="en-US" sz="2800" dirty="0" smtClean="0">
              <a:solidFill>
                <a:srgbClr val="44963F"/>
              </a:solidFill>
              <a:cs typeface="Roedelheim2G"/>
            </a:endParaRPr>
          </a:p>
          <a:p>
            <a:r>
              <a:rPr lang="en-US" sz="4800" dirty="0" smtClean="0">
                <a:solidFill>
                  <a:schemeClr val="accent4">
                    <a:lumMod val="60000"/>
                    <a:lumOff val="40000"/>
                  </a:schemeClr>
                </a:solidFill>
                <a:latin typeface="Wingdings"/>
                <a:ea typeface="Wingdings"/>
                <a:cs typeface="Wingdings"/>
                <a:sym typeface="Wingdings"/>
              </a:rPr>
              <a:t></a:t>
            </a:r>
            <a:r>
              <a:rPr lang="en-US" sz="4800" dirty="0">
                <a:solidFill>
                  <a:schemeClr val="accent4">
                    <a:lumMod val="60000"/>
                    <a:lumOff val="40000"/>
                  </a:schemeClr>
                </a:solidFill>
                <a:cs typeface="Roedelheim2G"/>
              </a:rPr>
              <a:t>Root:</a:t>
            </a:r>
          </a:p>
          <a:p>
            <a:pPr algn="ctr"/>
            <a:r>
              <a:rPr lang="en-US" sz="3600" dirty="0" smtClean="0">
                <a:solidFill>
                  <a:srgbClr val="FF0000"/>
                </a:solidFill>
                <a:cs typeface="Roedelheim2G"/>
              </a:rPr>
              <a:t>        </a:t>
            </a:r>
            <a:r>
              <a:rPr lang="en-US" sz="3600" dirty="0" smtClean="0">
                <a:solidFill>
                  <a:srgbClr val="9C1E36"/>
                </a:solidFill>
                <a:cs typeface="Roedelheim2G"/>
              </a:rPr>
              <a:t>blood</a:t>
            </a:r>
            <a:r>
              <a:rPr lang="en-US" sz="3600" dirty="0" smtClean="0">
                <a:solidFill>
                  <a:srgbClr val="FF0000"/>
                </a:solidFill>
                <a:cs typeface="Roedelheim2G"/>
              </a:rPr>
              <a:t>         </a:t>
            </a:r>
            <a:r>
              <a:rPr lang="en-US" sz="3600" dirty="0" smtClean="0">
                <a:solidFill>
                  <a:schemeClr val="tx2"/>
                </a:solidFill>
                <a:cs typeface="Roedelheim2G"/>
              </a:rPr>
              <a:t>dahm</a:t>
            </a:r>
            <a:endParaRPr lang="en-US" sz="3600" dirty="0">
              <a:solidFill>
                <a:schemeClr val="tx2"/>
              </a:solidFill>
            </a:endParaRPr>
          </a:p>
        </p:txBody>
      </p:sp>
      <p:pic>
        <p:nvPicPr>
          <p:cNvPr id="5" name="Picture 4" descr="arrow whit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1482" y="6079049"/>
            <a:ext cx="286226" cy="286226"/>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701" y="2262690"/>
            <a:ext cx="1223768" cy="301236"/>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3960" y="1298269"/>
            <a:ext cx="1023846" cy="302500"/>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33356" y="1792458"/>
            <a:ext cx="908262" cy="315706"/>
          </a:xfrm>
          <a:prstGeom prst="rect">
            <a:avLst/>
          </a:prstGeom>
        </p:spPr>
      </p:pic>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87567" y="4640070"/>
            <a:ext cx="637586" cy="339696"/>
          </a:xfrm>
          <a:prstGeom prst="rect">
            <a:avLst/>
          </a:prstGeom>
        </p:spPr>
      </p:pic>
    </p:spTree>
    <p:extLst>
      <p:ext uri="{BB962C8B-B14F-4D97-AF65-F5344CB8AC3E}">
        <p14:creationId xmlns:p14="http://schemas.microsoft.com/office/powerpoint/2010/main" val="15808320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effectLst/>
              </a:rPr>
              <a:t>Sara Harwin (right), Artist</a:t>
            </a:r>
            <a:br>
              <a:rPr lang="en-US" sz="3000" dirty="0" smtClean="0">
                <a:effectLst/>
              </a:rPr>
            </a:br>
            <a:r>
              <a:rPr lang="en-US" sz="2400" dirty="0" smtClean="0">
                <a:effectLst/>
              </a:rPr>
              <a:t>and Rabbi Goldie Milgram (left), Editor</a:t>
            </a:r>
            <a:br>
              <a:rPr lang="en-US" sz="2400" dirty="0" smtClean="0">
                <a:effectLst/>
              </a:rPr>
            </a:br>
            <a:r>
              <a:rPr lang="en-US" sz="2400" dirty="0" smtClean="0">
                <a:effectLst/>
              </a:rPr>
              <a:t>invite you </a:t>
            </a:r>
            <a:r>
              <a:rPr lang="en-US" sz="2400" dirty="0">
                <a:effectLst/>
              </a:rPr>
              <a:t>to </a:t>
            </a:r>
          </a:p>
        </p:txBody>
      </p:sp>
      <p:pic>
        <p:nvPicPr>
          <p:cNvPr id="7" name="Picture 6" descr="goldie and sara.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78801" y="1550894"/>
            <a:ext cx="6087315" cy="4559700"/>
          </a:xfrm>
          <a:prstGeom prst="rect">
            <a:avLst/>
          </a:prstGeom>
        </p:spPr>
      </p:pic>
      <p:pic>
        <p:nvPicPr>
          <p:cNvPr id="5" name="Picture 4" descr="arrow whit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56613" y="6336077"/>
            <a:ext cx="286226" cy="286226"/>
          </a:xfrm>
          <a:prstGeom prst="rect">
            <a:avLst/>
          </a:prstGeom>
        </p:spPr>
      </p:pic>
    </p:spTree>
    <p:extLst>
      <p:ext uri="{BB962C8B-B14F-4D97-AF65-F5344CB8AC3E}">
        <p14:creationId xmlns:p14="http://schemas.microsoft.com/office/powerpoint/2010/main" val="32221765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0" y="121024"/>
            <a:ext cx="8193844" cy="1516252"/>
          </a:xfrm>
        </p:spPr>
        <p:txBody>
          <a:bodyPr>
            <a:normAutofit/>
          </a:bodyPr>
          <a:lstStyle/>
          <a:p>
            <a:r>
              <a:rPr lang="en-US" sz="2400" dirty="0" smtClean="0">
                <a:solidFill>
                  <a:schemeClr val="bg2">
                    <a:lumMod val="50000"/>
                  </a:schemeClr>
                </a:solidFill>
                <a:effectLst/>
                <a:latin typeface="+mn-lt"/>
                <a:cs typeface="Roedelheim2G"/>
              </a:rPr>
              <a:t>And even closer, noticing how</a:t>
            </a:r>
            <a:br>
              <a:rPr lang="en-US" sz="2400" dirty="0" smtClean="0">
                <a:solidFill>
                  <a:schemeClr val="bg2">
                    <a:lumMod val="50000"/>
                  </a:schemeClr>
                </a:solidFill>
                <a:effectLst/>
                <a:latin typeface="+mn-lt"/>
                <a:cs typeface="Roedelheim2G"/>
              </a:rPr>
            </a:br>
            <a:r>
              <a:rPr lang="en-US" sz="2400" dirty="0" smtClean="0">
                <a:solidFill>
                  <a:schemeClr val="bg2">
                    <a:lumMod val="50000"/>
                  </a:schemeClr>
                </a:solidFill>
                <a:effectLst/>
                <a:latin typeface="+mn-lt"/>
                <a:cs typeface="Roedelheim2G"/>
              </a:rPr>
              <a:t>the Hebrew root and its derivative words flow</a:t>
            </a:r>
            <a:r>
              <a:rPr lang="en-US" sz="2400" dirty="0">
                <a:solidFill>
                  <a:schemeClr val="bg2">
                    <a:lumMod val="50000"/>
                  </a:schemeClr>
                </a:solidFill>
                <a:effectLst/>
                <a:latin typeface="+mn-lt"/>
                <a:cs typeface="Roedelheim2G"/>
              </a:rPr>
              <a:t> </a:t>
            </a:r>
            <a:r>
              <a:rPr lang="en-US" sz="2400" dirty="0" smtClean="0">
                <a:solidFill>
                  <a:schemeClr val="bg2">
                    <a:lumMod val="50000"/>
                  </a:schemeClr>
                </a:solidFill>
                <a:effectLst/>
                <a:latin typeface="+mn-lt"/>
                <a:cs typeface="Roedelheim2G"/>
              </a:rPr>
              <a:t>into</a:t>
            </a:r>
            <a:br>
              <a:rPr lang="en-US" sz="2400" dirty="0" smtClean="0">
                <a:solidFill>
                  <a:schemeClr val="bg2">
                    <a:lumMod val="50000"/>
                  </a:schemeClr>
                </a:solidFill>
                <a:effectLst/>
                <a:latin typeface="+mn-lt"/>
                <a:cs typeface="Roedelheim2G"/>
              </a:rPr>
            </a:br>
            <a:r>
              <a:rPr lang="en-US" sz="2400" dirty="0" smtClean="0">
                <a:solidFill>
                  <a:schemeClr val="bg2">
                    <a:lumMod val="50000"/>
                  </a:schemeClr>
                </a:solidFill>
                <a:effectLst/>
                <a:latin typeface="+mn-lt"/>
                <a:cs typeface="Roedelheim2G"/>
              </a:rPr>
              <a:t> a continuum of meaning</a:t>
            </a:r>
            <a:endParaRPr lang="en-US" sz="1800" i="1" dirty="0">
              <a:solidFill>
                <a:schemeClr val="bg2">
                  <a:lumMod val="50000"/>
                </a:schemeClr>
              </a:solidFill>
              <a:effectLst/>
            </a:endParaRPr>
          </a:p>
        </p:txBody>
      </p:sp>
      <p:sp>
        <p:nvSpPr>
          <p:cNvPr id="3" name="Content Placeholder 2"/>
          <p:cNvSpPr>
            <a:spLocks noGrp="1"/>
          </p:cNvSpPr>
          <p:nvPr>
            <p:ph idx="1"/>
          </p:nvPr>
        </p:nvSpPr>
        <p:spPr>
          <a:xfrm>
            <a:off x="262770" y="1568417"/>
            <a:ext cx="8601486" cy="4292108"/>
          </a:xfrm>
        </p:spPr>
        <p:txBody>
          <a:bodyPr>
            <a:normAutofit fontScale="92500" lnSpcReduction="10000"/>
          </a:bodyPr>
          <a:lstStyle/>
          <a:p>
            <a:pPr>
              <a:buFont typeface="Wingdings" charset="2"/>
              <a:buChar char="§"/>
            </a:pPr>
            <a:r>
              <a:rPr lang="en-US" sz="4000" dirty="0" smtClean="0">
                <a:solidFill>
                  <a:schemeClr val="accent1">
                    <a:lumMod val="20000"/>
                    <a:lumOff val="80000"/>
                  </a:schemeClr>
                </a:solidFill>
                <a:effectLst/>
                <a:latin typeface="Roedelheim2G"/>
                <a:cs typeface="Roedelheim2G"/>
              </a:rPr>
              <a:t> </a:t>
            </a:r>
            <a:r>
              <a:rPr lang="en-US" sz="2400" dirty="0">
                <a:solidFill>
                  <a:prstClr val="black"/>
                </a:solidFill>
                <a:effectLst/>
                <a:cs typeface="Roedelheim2G"/>
              </a:rPr>
              <a:t>*</a:t>
            </a:r>
            <a:r>
              <a:rPr lang="en-US" sz="4000" dirty="0" smtClean="0">
                <a:solidFill>
                  <a:schemeClr val="accent1">
                    <a:lumMod val="20000"/>
                    <a:lumOff val="80000"/>
                  </a:schemeClr>
                </a:solidFill>
                <a:effectLst/>
                <a:latin typeface="Roedelheim2G"/>
                <a:cs typeface="Roedelheim2G"/>
              </a:rPr>
              <a:t> *          </a:t>
            </a:r>
            <a:r>
              <a:rPr lang="en-US" sz="2400" dirty="0" err="1" smtClean="0">
                <a:solidFill>
                  <a:srgbClr val="9C1E36"/>
                </a:solidFill>
                <a:effectLst/>
                <a:cs typeface="Roedelheim2G"/>
              </a:rPr>
              <a:t>dahm</a:t>
            </a:r>
            <a:r>
              <a:rPr lang="en-US" sz="2400" dirty="0" smtClean="0">
                <a:effectLst/>
                <a:cs typeface="Roedelheim2G"/>
              </a:rPr>
              <a:t> is blood, which is the Life Force in </a:t>
            </a:r>
            <a:br>
              <a:rPr lang="en-US" sz="2400" dirty="0" smtClean="0">
                <a:effectLst/>
                <a:cs typeface="Roedelheim2G"/>
              </a:rPr>
            </a:br>
            <a:r>
              <a:rPr lang="en-US" sz="2400" dirty="0" smtClean="0">
                <a:effectLst/>
                <a:cs typeface="Roedelheim2G"/>
              </a:rPr>
              <a:t>                          Jewish tradition, symbolized by grape wine in rituals</a:t>
            </a:r>
            <a:br>
              <a:rPr lang="en-US" sz="2400" dirty="0" smtClean="0">
                <a:effectLst/>
                <a:cs typeface="Roedelheim2G"/>
              </a:rPr>
            </a:br>
            <a:r>
              <a:rPr lang="en-US" sz="2400" dirty="0" smtClean="0">
                <a:effectLst/>
                <a:cs typeface="Roedelheim2G"/>
              </a:rPr>
              <a:t/>
            </a:r>
            <a:br>
              <a:rPr lang="en-US" sz="2400" dirty="0" smtClean="0">
                <a:effectLst/>
                <a:cs typeface="Roedelheim2G"/>
              </a:rPr>
            </a:br>
            <a:r>
              <a:rPr lang="en-US" sz="2400" dirty="0" smtClean="0">
                <a:effectLst/>
                <a:cs typeface="Roedelheim2G"/>
              </a:rPr>
              <a:t>  *</a:t>
            </a:r>
            <a:r>
              <a:rPr lang="en-US" sz="4000" dirty="0" smtClean="0">
                <a:solidFill>
                  <a:schemeClr val="accent1">
                    <a:lumMod val="20000"/>
                    <a:lumOff val="80000"/>
                  </a:schemeClr>
                </a:solidFill>
                <a:effectLst/>
                <a:latin typeface="Roedelheim2G"/>
                <a:cs typeface="Roedelheim2G"/>
              </a:rPr>
              <a:t>oust</a:t>
            </a:r>
            <a:r>
              <a:rPr lang="en-US" sz="4000" dirty="0" smtClean="0">
                <a:effectLst/>
                <a:cs typeface="Roedelheim2G"/>
              </a:rPr>
              <a:t>     </a:t>
            </a:r>
            <a:r>
              <a:rPr lang="en-US" sz="4000" dirty="0" smtClean="0">
                <a:solidFill>
                  <a:srgbClr val="9C1E36"/>
                </a:solidFill>
                <a:effectLst/>
                <a:cs typeface="Roedelheim2G"/>
              </a:rPr>
              <a:t> </a:t>
            </a:r>
            <a:r>
              <a:rPr lang="en-US" sz="2400" dirty="0" smtClean="0">
                <a:solidFill>
                  <a:srgbClr val="9C1E36"/>
                </a:solidFill>
                <a:effectLst/>
                <a:cs typeface="Roedelheim2G"/>
              </a:rPr>
              <a:t>ah’dom</a:t>
            </a:r>
            <a:r>
              <a:rPr lang="en-US" sz="2400" dirty="0" smtClean="0">
                <a:effectLst/>
                <a:cs typeface="Roedelheim2G"/>
              </a:rPr>
              <a:t>  is the color red</a:t>
            </a:r>
            <a:r>
              <a:rPr lang="en-US" sz="2400" dirty="0">
                <a:effectLst/>
                <a:cs typeface="Roedelheim2G"/>
              </a:rPr>
              <a:t/>
            </a:r>
            <a:br>
              <a:rPr lang="en-US" sz="2400" dirty="0">
                <a:effectLst/>
                <a:cs typeface="Roedelheim2G"/>
              </a:rPr>
            </a:br>
            <a:r>
              <a:rPr lang="en-US" sz="2400" dirty="0" smtClean="0">
                <a:effectLst/>
                <a:cs typeface="Roedelheim2G"/>
              </a:rPr>
              <a:t> </a:t>
            </a:r>
          </a:p>
          <a:p>
            <a:pPr marL="0" indent="0">
              <a:buNone/>
            </a:pPr>
            <a:r>
              <a:rPr lang="en-US" sz="2400" dirty="0">
                <a:solidFill>
                  <a:srgbClr val="9C1E36"/>
                </a:solidFill>
                <a:effectLst/>
                <a:cs typeface="Roedelheim2G"/>
              </a:rPr>
              <a:t> </a:t>
            </a:r>
            <a:r>
              <a:rPr lang="en-US" sz="2400" dirty="0" smtClean="0">
                <a:solidFill>
                  <a:srgbClr val="9C1E36"/>
                </a:solidFill>
                <a:effectLst/>
                <a:cs typeface="Roedelheim2G"/>
              </a:rPr>
              <a:t>                               ah-dah-mah </a:t>
            </a:r>
            <a:r>
              <a:rPr lang="en-US" sz="2400" dirty="0" smtClean="0">
                <a:effectLst/>
                <a:cs typeface="Roedelheim2G"/>
              </a:rPr>
              <a:t>is the rich red earth from which   </a:t>
            </a:r>
            <a:br>
              <a:rPr lang="en-US" sz="2400" dirty="0" smtClean="0">
                <a:effectLst/>
                <a:cs typeface="Roedelheim2G"/>
              </a:rPr>
            </a:br>
            <a:r>
              <a:rPr lang="en-US" sz="2400" dirty="0" smtClean="0">
                <a:effectLst/>
                <a:cs typeface="Roedelheim2G"/>
              </a:rPr>
              <a:t>                                Adam is made, which the earthlings must learn </a:t>
            </a:r>
            <a:br>
              <a:rPr lang="en-US" sz="2400" dirty="0" smtClean="0">
                <a:effectLst/>
                <a:cs typeface="Roedelheim2G"/>
              </a:rPr>
            </a:br>
            <a:r>
              <a:rPr lang="en-US" sz="2400" dirty="0" smtClean="0">
                <a:effectLst/>
                <a:cs typeface="Roedelheim2G"/>
              </a:rPr>
              <a:t>                                to work productively in order to survive</a:t>
            </a:r>
          </a:p>
          <a:p>
            <a:pPr marL="0" indent="0">
              <a:buNone/>
            </a:pPr>
            <a:r>
              <a:rPr lang="en-US" sz="2400" dirty="0" smtClean="0">
                <a:solidFill>
                  <a:srgbClr val="9C1E36"/>
                </a:solidFill>
                <a:effectLst/>
                <a:cs typeface="Roedelheim2G"/>
              </a:rPr>
              <a:t>         </a:t>
            </a:r>
            <a:r>
              <a:rPr lang="en-US" sz="2400" dirty="0">
                <a:effectLst/>
                <a:cs typeface="Roedelheim2G"/>
              </a:rPr>
              <a:t>*</a:t>
            </a:r>
            <a:r>
              <a:rPr lang="en-US" sz="2400" dirty="0" smtClean="0">
                <a:solidFill>
                  <a:srgbClr val="9C1E36"/>
                </a:solidFill>
                <a:effectLst/>
                <a:cs typeface="Roedelheim2G"/>
              </a:rPr>
              <a:t>                     ah-dahm</a:t>
            </a:r>
            <a:r>
              <a:rPr lang="en-US" sz="2400" dirty="0" smtClean="0">
                <a:effectLst/>
                <a:cs typeface="Roedelheim2G"/>
              </a:rPr>
              <a:t>, adam means “earthling”, </a:t>
            </a:r>
            <a:br>
              <a:rPr lang="en-US" sz="2400" dirty="0" smtClean="0">
                <a:effectLst/>
                <a:cs typeface="Roedelheim2G"/>
              </a:rPr>
            </a:br>
            <a:r>
              <a:rPr lang="en-US" sz="2400" dirty="0" smtClean="0">
                <a:effectLst/>
                <a:cs typeface="Roedelheim2G"/>
              </a:rPr>
              <a:t>                                a new life form made from the rich red earth</a:t>
            </a:r>
            <a:endParaRPr lang="en-US" dirty="0">
              <a:effectLst/>
            </a:endParaRPr>
          </a:p>
        </p:txBody>
      </p:sp>
      <p:sp>
        <p:nvSpPr>
          <p:cNvPr id="5" name="TextBox 4"/>
          <p:cNvSpPr txBox="1"/>
          <p:nvPr/>
        </p:nvSpPr>
        <p:spPr>
          <a:xfrm>
            <a:off x="481743" y="5690535"/>
            <a:ext cx="7945674" cy="1077218"/>
          </a:xfrm>
          <a:prstGeom prst="rect">
            <a:avLst/>
          </a:prstGeom>
          <a:noFill/>
        </p:spPr>
        <p:txBody>
          <a:bodyPr wrap="square" rtlCol="0">
            <a:spAutoFit/>
          </a:bodyPr>
          <a:lstStyle/>
          <a:p>
            <a:r>
              <a:rPr lang="en-US" dirty="0" smtClean="0">
                <a:cs typeface="Roedelheim2G"/>
              </a:rPr>
              <a:t>*Note above that the </a:t>
            </a:r>
            <a:r>
              <a:rPr lang="en-US" dirty="0">
                <a:cs typeface="Roedelheim2G"/>
              </a:rPr>
              <a:t>final letter on the left of the </a:t>
            </a:r>
            <a:r>
              <a:rPr lang="en-US" dirty="0" smtClean="0">
                <a:cs typeface="Roedelheim2G"/>
              </a:rPr>
              <a:t>words, Mem,</a:t>
            </a:r>
            <a:r>
              <a:rPr lang="en-US" sz="4000" dirty="0" smtClean="0">
                <a:cs typeface="Roedelheim2G"/>
              </a:rPr>
              <a:t>    </a:t>
            </a:r>
            <a:r>
              <a:rPr lang="en-US" dirty="0" smtClean="0">
                <a:cs typeface="Roedelheim2G"/>
              </a:rPr>
              <a:t>is now</a:t>
            </a:r>
            <a:r>
              <a:rPr lang="en-US" dirty="0">
                <a:cs typeface="Roedelheim2G"/>
              </a:rPr>
              <a:t/>
            </a:r>
            <a:br>
              <a:rPr lang="en-US" dirty="0">
                <a:cs typeface="Roedelheim2G"/>
              </a:rPr>
            </a:br>
            <a:r>
              <a:rPr lang="en-US" dirty="0" smtClean="0">
                <a:cs typeface="Roedelheim2G"/>
              </a:rPr>
              <a:t>in </a:t>
            </a:r>
            <a:r>
              <a:rPr lang="en-US" dirty="0">
                <a:cs typeface="Roedelheim2G"/>
              </a:rPr>
              <a:t>its final form. </a:t>
            </a:r>
            <a:r>
              <a:rPr lang="en-US" dirty="0" smtClean="0">
                <a:cs typeface="Roedelheim2G"/>
              </a:rPr>
              <a:t>In the middle and front of a word it looks like this: </a:t>
            </a:r>
            <a:r>
              <a:rPr lang="en-US" sz="2400" dirty="0" smtClean="0">
                <a:latin typeface="Roedelheim2G"/>
                <a:cs typeface="Roedelheim2G"/>
              </a:rPr>
              <a:t> </a:t>
            </a:r>
            <a:endParaRPr lang="en-US" sz="2400" dirty="0"/>
          </a:p>
        </p:txBody>
      </p:sp>
      <p:pic>
        <p:nvPicPr>
          <p:cNvPr id="6" name="Picture 5" descr="arrow whit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56614" y="6267778"/>
            <a:ext cx="407642" cy="407642"/>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5110" y="1667576"/>
            <a:ext cx="657506" cy="35031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8265" y="2807841"/>
            <a:ext cx="1134612" cy="335226"/>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7488" y="3687934"/>
            <a:ext cx="1458100" cy="364526"/>
          </a:xfrm>
          <a:prstGeom prst="rect">
            <a:avLst/>
          </a:prstGeom>
        </p:spPr>
      </p:pic>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00456" y="4835308"/>
            <a:ext cx="1050158" cy="365028"/>
          </a:xfrm>
          <a:prstGeom prst="rect">
            <a:avLst/>
          </a:prstGeom>
        </p:spPr>
      </p:pic>
      <p:pic>
        <p:nvPicPr>
          <p:cNvPr id="13" name="Picture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62755" y="6480348"/>
            <a:ext cx="185928" cy="195072"/>
          </a:xfrm>
          <a:prstGeom prst="rect">
            <a:avLst/>
          </a:prstGeom>
        </p:spPr>
      </p:pic>
      <p:pic>
        <p:nvPicPr>
          <p:cNvPr id="14" name="Picture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01140" y="6069658"/>
            <a:ext cx="170688" cy="198120"/>
          </a:xfrm>
          <a:prstGeom prst="rect">
            <a:avLst/>
          </a:prstGeom>
        </p:spPr>
      </p:pic>
    </p:spTree>
    <p:extLst>
      <p:ext uri="{BB962C8B-B14F-4D97-AF65-F5344CB8AC3E}">
        <p14:creationId xmlns:p14="http://schemas.microsoft.com/office/powerpoint/2010/main" val="40465804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2901023"/>
          </a:xfrm>
        </p:spPr>
        <p:txBody>
          <a:bodyPr>
            <a:normAutofit/>
          </a:bodyPr>
          <a:lstStyle/>
          <a:p>
            <a:r>
              <a:rPr lang="en-US" sz="3600" dirty="0" smtClean="0">
                <a:effectLst/>
              </a:rPr>
              <a:t>What is the purpose of the existence of the fruit of the </a:t>
            </a:r>
            <a:r>
              <a:rPr lang="en-US" sz="3600" dirty="0" smtClean="0">
                <a:solidFill>
                  <a:srgbClr val="437B46"/>
                </a:solidFill>
                <a:effectLst/>
              </a:rPr>
              <a:t>Tree of Life</a:t>
            </a:r>
            <a:r>
              <a:rPr lang="en-US" sz="3600" dirty="0" smtClean="0">
                <a:effectLst/>
              </a:rPr>
              <a:t>?</a:t>
            </a:r>
            <a:endParaRPr lang="en-US" sz="3600" dirty="0">
              <a:effectLst/>
            </a:endParaRPr>
          </a:p>
        </p:txBody>
      </p:sp>
      <p:sp>
        <p:nvSpPr>
          <p:cNvPr id="3" name="Content Placeholder 2"/>
          <p:cNvSpPr>
            <a:spLocks noGrp="1"/>
          </p:cNvSpPr>
          <p:nvPr>
            <p:ph idx="1"/>
          </p:nvPr>
        </p:nvSpPr>
        <p:spPr>
          <a:xfrm>
            <a:off x="685801" y="3022045"/>
            <a:ext cx="7430846" cy="3104117"/>
          </a:xfrm>
        </p:spPr>
        <p:txBody>
          <a:bodyPr/>
          <a:lstStyle/>
          <a:p>
            <a:pPr marL="0" indent="0" algn="ctr">
              <a:buNone/>
            </a:pPr>
            <a:r>
              <a:rPr lang="en-US" dirty="0" smtClean="0">
                <a:effectLst/>
              </a:rPr>
              <a:t/>
            </a:r>
            <a:br>
              <a:rPr lang="en-US" dirty="0" smtClean="0">
                <a:effectLst/>
              </a:rPr>
            </a:br>
            <a:r>
              <a:rPr lang="en-US" dirty="0" smtClean="0">
                <a:effectLst/>
              </a:rPr>
              <a:t>     </a:t>
            </a:r>
            <a:br>
              <a:rPr lang="en-US" dirty="0" smtClean="0">
                <a:effectLst/>
              </a:rPr>
            </a:br>
            <a:r>
              <a:rPr lang="en-US" sz="3200" dirty="0" smtClean="0">
                <a:effectLst/>
              </a:rPr>
              <a:t>Did they/do we ever get to “eat” of it?</a:t>
            </a:r>
          </a:p>
          <a:p>
            <a:pPr marL="0" indent="0" algn="ctr">
              <a:buNone/>
            </a:pPr>
            <a:endParaRPr lang="en-US" dirty="0">
              <a:effectLst/>
            </a:endParaRPr>
          </a:p>
        </p:txBody>
      </p:sp>
    </p:spTree>
    <p:extLst>
      <p:ext uri="{BB962C8B-B14F-4D97-AF65-F5344CB8AC3E}">
        <p14:creationId xmlns:p14="http://schemas.microsoft.com/office/powerpoint/2010/main" val="8385865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Yes!</a:t>
            </a:r>
            <a:br>
              <a:rPr lang="en-US" dirty="0" smtClean="0">
                <a:effectLst/>
              </a:rPr>
            </a:br>
            <a:r>
              <a:rPr lang="en-US" dirty="0" smtClean="0">
                <a:solidFill>
                  <a:srgbClr val="6F6F6F"/>
                </a:solidFill>
                <a:effectLst/>
              </a:rPr>
              <a:t> </a:t>
            </a:r>
            <a:r>
              <a:rPr lang="en-US" sz="3100" dirty="0" smtClean="0">
                <a:solidFill>
                  <a:srgbClr val="6F6F6F"/>
                </a:solidFill>
                <a:effectLst/>
              </a:rPr>
              <a:t>First, it is the Biblical Israelites</a:t>
            </a:r>
            <a:endParaRPr lang="en-US" sz="3100" dirty="0">
              <a:solidFill>
                <a:srgbClr val="6F6F6F"/>
              </a:solidFill>
              <a:effectLst/>
            </a:endParaRPr>
          </a:p>
        </p:txBody>
      </p:sp>
      <p:sp>
        <p:nvSpPr>
          <p:cNvPr id="3" name="Content Placeholder 2"/>
          <p:cNvSpPr>
            <a:spLocks noGrp="1"/>
          </p:cNvSpPr>
          <p:nvPr>
            <p:ph idx="1"/>
          </p:nvPr>
        </p:nvSpPr>
        <p:spPr/>
        <p:txBody>
          <a:bodyPr/>
          <a:lstStyle/>
          <a:p>
            <a:pPr marL="0" indent="0" algn="ctr">
              <a:buNone/>
            </a:pPr>
            <a:r>
              <a:rPr lang="en-US" dirty="0">
                <a:solidFill>
                  <a:schemeClr val="accent1">
                    <a:lumMod val="50000"/>
                  </a:schemeClr>
                </a:solidFill>
                <a:effectLst/>
              </a:rPr>
              <a:t>w</a:t>
            </a:r>
            <a:r>
              <a:rPr lang="en-US" dirty="0" smtClean="0">
                <a:solidFill>
                  <a:schemeClr val="accent1">
                    <a:lumMod val="50000"/>
                  </a:schemeClr>
                </a:solidFill>
                <a:effectLst/>
              </a:rPr>
              <a:t>ho first get sound “bites” </a:t>
            </a:r>
            <a:br>
              <a:rPr lang="en-US" dirty="0" smtClean="0">
                <a:solidFill>
                  <a:schemeClr val="accent1">
                    <a:lumMod val="50000"/>
                  </a:schemeClr>
                </a:solidFill>
                <a:effectLst/>
              </a:rPr>
            </a:br>
            <a:r>
              <a:rPr lang="en-US" dirty="0" smtClean="0">
                <a:solidFill>
                  <a:schemeClr val="accent1">
                    <a:lumMod val="50000"/>
                  </a:schemeClr>
                </a:solidFill>
                <a:effectLst/>
              </a:rPr>
              <a:t>from the fruit of the </a:t>
            </a:r>
            <a:r>
              <a:rPr lang="en-US" dirty="0" smtClean="0">
                <a:solidFill>
                  <a:srgbClr val="437B46"/>
                </a:solidFill>
                <a:effectLst/>
              </a:rPr>
              <a:t>Tree of Life</a:t>
            </a:r>
            <a:r>
              <a:rPr lang="en-US" dirty="0">
                <a:solidFill>
                  <a:schemeClr val="accent1">
                    <a:lumMod val="50000"/>
                  </a:schemeClr>
                </a:solidFill>
                <a:effectLst/>
              </a:rPr>
              <a:t/>
            </a:r>
            <a:br>
              <a:rPr lang="en-US" dirty="0">
                <a:solidFill>
                  <a:schemeClr val="accent1">
                    <a:lumMod val="50000"/>
                  </a:schemeClr>
                </a:solidFill>
                <a:effectLst/>
              </a:rPr>
            </a:br>
            <a:r>
              <a:rPr lang="en-US" dirty="0" smtClean="0">
                <a:solidFill>
                  <a:schemeClr val="accent1">
                    <a:lumMod val="50000"/>
                  </a:schemeClr>
                </a:solidFill>
                <a:effectLst/>
              </a:rPr>
              <a:t>as mediated by Moses who brings Torah, </a:t>
            </a:r>
            <a:br>
              <a:rPr lang="en-US" dirty="0" smtClean="0">
                <a:solidFill>
                  <a:schemeClr val="accent1">
                    <a:lumMod val="50000"/>
                  </a:schemeClr>
                </a:solidFill>
                <a:effectLst/>
              </a:rPr>
            </a:br>
            <a:r>
              <a:rPr lang="en-US" dirty="0" smtClean="0">
                <a:solidFill>
                  <a:schemeClr val="accent1">
                    <a:lumMod val="50000"/>
                  </a:schemeClr>
                </a:solidFill>
                <a:effectLst/>
              </a:rPr>
              <a:t>“guidance” down from Sinai</a:t>
            </a:r>
            <a:br>
              <a:rPr lang="en-US" dirty="0" smtClean="0">
                <a:solidFill>
                  <a:schemeClr val="accent1">
                    <a:lumMod val="50000"/>
                  </a:schemeClr>
                </a:solidFill>
                <a:effectLst/>
              </a:rPr>
            </a:br>
            <a:r>
              <a:rPr lang="en-US" dirty="0" smtClean="0">
                <a:solidFill>
                  <a:schemeClr val="accent1">
                    <a:lumMod val="50000"/>
                  </a:schemeClr>
                </a:solidFill>
                <a:effectLst/>
              </a:rPr>
              <a:t/>
            </a:r>
            <a:br>
              <a:rPr lang="en-US" dirty="0" smtClean="0">
                <a:solidFill>
                  <a:schemeClr val="accent1">
                    <a:lumMod val="50000"/>
                  </a:schemeClr>
                </a:solidFill>
                <a:effectLst/>
              </a:rPr>
            </a:br>
            <a:r>
              <a:rPr lang="en-US" dirty="0" smtClean="0">
                <a:solidFill>
                  <a:schemeClr val="bg2">
                    <a:lumMod val="25000"/>
                  </a:schemeClr>
                </a:solidFill>
                <a:effectLst/>
              </a:rPr>
              <a:t>and then </a:t>
            </a:r>
            <a:br>
              <a:rPr lang="en-US" dirty="0" smtClean="0">
                <a:solidFill>
                  <a:schemeClr val="bg2">
                    <a:lumMod val="25000"/>
                  </a:schemeClr>
                </a:solidFill>
                <a:effectLst/>
              </a:rPr>
            </a:br>
            <a:r>
              <a:rPr lang="en-US" sz="2800" dirty="0" smtClean="0">
                <a:solidFill>
                  <a:schemeClr val="bg2">
                    <a:lumMod val="25000"/>
                  </a:schemeClr>
                </a:solidFill>
                <a:effectLst/>
              </a:rPr>
              <a:t>we</a:t>
            </a:r>
            <a:r>
              <a:rPr lang="en-US" sz="2800" dirty="0">
                <a:solidFill>
                  <a:schemeClr val="bg2">
                    <a:lumMod val="25000"/>
                  </a:schemeClr>
                </a:solidFill>
                <a:effectLst/>
              </a:rPr>
              <a:t> </a:t>
            </a:r>
            <a:r>
              <a:rPr lang="en-US" sz="2800" dirty="0" smtClean="0">
                <a:solidFill>
                  <a:schemeClr val="bg2">
                    <a:lumMod val="25000"/>
                  </a:schemeClr>
                </a:solidFill>
                <a:effectLst/>
              </a:rPr>
              <a:t>all inherit the fruit of the </a:t>
            </a:r>
            <a:r>
              <a:rPr lang="en-US" sz="2800" dirty="0" smtClean="0">
                <a:solidFill>
                  <a:srgbClr val="437B46"/>
                </a:solidFill>
                <a:effectLst/>
              </a:rPr>
              <a:t>Tree of Life</a:t>
            </a:r>
            <a:r>
              <a:rPr lang="en-US" sz="2800" dirty="0" smtClean="0">
                <a:solidFill>
                  <a:schemeClr val="bg2">
                    <a:lumMod val="25000"/>
                  </a:schemeClr>
                </a:solidFill>
                <a:effectLst/>
              </a:rPr>
              <a:t>,</a:t>
            </a:r>
            <a:br>
              <a:rPr lang="en-US" sz="2800" dirty="0" smtClean="0">
                <a:solidFill>
                  <a:schemeClr val="bg2">
                    <a:lumMod val="25000"/>
                  </a:schemeClr>
                </a:solidFill>
                <a:effectLst/>
              </a:rPr>
            </a:br>
            <a:r>
              <a:rPr lang="en-US" sz="2800" dirty="0" smtClean="0">
                <a:solidFill>
                  <a:schemeClr val="bg2">
                    <a:lumMod val="25000"/>
                  </a:schemeClr>
                </a:solidFill>
                <a:effectLst/>
              </a:rPr>
              <a:t>in each bite</a:t>
            </a:r>
            <a:br>
              <a:rPr lang="en-US" sz="2800" dirty="0" smtClean="0">
                <a:solidFill>
                  <a:schemeClr val="bg2">
                    <a:lumMod val="25000"/>
                  </a:schemeClr>
                </a:solidFill>
                <a:effectLst/>
              </a:rPr>
            </a:br>
            <a:r>
              <a:rPr lang="en-US" sz="2800" dirty="0" smtClean="0">
                <a:solidFill>
                  <a:schemeClr val="bg2">
                    <a:lumMod val="25000"/>
                  </a:schemeClr>
                </a:solidFill>
                <a:effectLst/>
              </a:rPr>
              <a:t>we take of the Biblical Hebrew</a:t>
            </a:r>
            <a:endParaRPr lang="en-US" sz="2800" dirty="0">
              <a:solidFill>
                <a:schemeClr val="bg2">
                  <a:lumMod val="25000"/>
                </a:schemeClr>
              </a:solidFill>
              <a:effectLst/>
            </a:endParaRPr>
          </a:p>
        </p:txBody>
      </p:sp>
    </p:spTree>
    <p:extLst>
      <p:ext uri="{BB962C8B-B14F-4D97-AF65-F5344CB8AC3E}">
        <p14:creationId xmlns:p14="http://schemas.microsoft.com/office/powerpoint/2010/main" val="22387797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43446" y="1863005"/>
            <a:ext cx="7770813" cy="4257675"/>
          </a:xfrm>
        </p:spPr>
        <p:txBody>
          <a:bodyPr>
            <a:normAutofit fontScale="40000" lnSpcReduction="20000"/>
          </a:bodyPr>
          <a:lstStyle/>
          <a:p>
            <a:pPr marL="0" indent="0" algn="ctr">
              <a:buNone/>
            </a:pPr>
            <a:r>
              <a:rPr lang="en-US" sz="5800" dirty="0" smtClean="0">
                <a:solidFill>
                  <a:schemeClr val="bg2">
                    <a:lumMod val="50000"/>
                  </a:schemeClr>
                </a:solidFill>
                <a:effectLst/>
              </a:rPr>
              <a:t>‘She’ [is a] </a:t>
            </a:r>
            <a:br>
              <a:rPr lang="en-US" sz="5800" dirty="0" smtClean="0">
                <a:solidFill>
                  <a:schemeClr val="bg2">
                    <a:lumMod val="50000"/>
                  </a:schemeClr>
                </a:solidFill>
                <a:effectLst/>
              </a:rPr>
            </a:br>
            <a:r>
              <a:rPr lang="en-US" sz="5800" b="1" dirty="0" smtClean="0">
                <a:solidFill>
                  <a:srgbClr val="437B46"/>
                </a:solidFill>
                <a:effectLst/>
              </a:rPr>
              <a:t>Tree of Life</a:t>
            </a:r>
            <a:br>
              <a:rPr lang="en-US" sz="5800" b="1" dirty="0" smtClean="0">
                <a:solidFill>
                  <a:srgbClr val="437B46"/>
                </a:solidFill>
                <a:effectLst/>
              </a:rPr>
            </a:br>
            <a:r>
              <a:rPr lang="en-US" sz="4800" dirty="0" smtClean="0">
                <a:solidFill>
                  <a:srgbClr val="E8950E">
                    <a:lumMod val="60000"/>
                    <a:lumOff val="40000"/>
                  </a:srgbClr>
                </a:solidFill>
                <a:effectLst/>
                <a:latin typeface="+mj-lt"/>
                <a:ea typeface="+mj-ea"/>
                <a:cs typeface="+mj-cs"/>
              </a:rPr>
              <a:t/>
            </a:r>
            <a:br>
              <a:rPr lang="en-US" sz="4800" dirty="0" smtClean="0">
                <a:solidFill>
                  <a:srgbClr val="E8950E">
                    <a:lumMod val="60000"/>
                    <a:lumOff val="40000"/>
                  </a:srgbClr>
                </a:solidFill>
                <a:effectLst/>
                <a:latin typeface="+mj-lt"/>
                <a:ea typeface="+mj-ea"/>
                <a:cs typeface="+mj-cs"/>
              </a:rPr>
            </a:br>
            <a:endParaRPr lang="en-US" sz="2400" dirty="0" smtClean="0">
              <a:solidFill>
                <a:srgbClr val="E8950E">
                  <a:lumMod val="60000"/>
                  <a:lumOff val="40000"/>
                </a:srgbClr>
              </a:solidFill>
              <a:effectLst/>
              <a:latin typeface="+mj-lt"/>
              <a:ea typeface="+mj-ea"/>
              <a:cs typeface="+mj-cs"/>
            </a:endParaRPr>
          </a:p>
          <a:p>
            <a:pPr marL="0" indent="0" algn="ctr">
              <a:buNone/>
            </a:pPr>
            <a:r>
              <a:rPr lang="en-US" sz="5800" dirty="0" smtClean="0">
                <a:solidFill>
                  <a:srgbClr val="7C7C7C"/>
                </a:solidFill>
                <a:effectLst/>
              </a:rPr>
              <a:t>for those </a:t>
            </a:r>
            <a:br>
              <a:rPr lang="en-US" sz="5800" dirty="0" smtClean="0">
                <a:solidFill>
                  <a:srgbClr val="7C7C7C"/>
                </a:solidFill>
                <a:effectLst/>
              </a:rPr>
            </a:br>
            <a:r>
              <a:rPr lang="en-US" sz="5800" dirty="0" smtClean="0">
                <a:solidFill>
                  <a:srgbClr val="7C7C7C"/>
                </a:solidFill>
                <a:effectLst/>
              </a:rPr>
              <a:t>who grasp</a:t>
            </a:r>
            <a:br>
              <a:rPr lang="en-US" sz="5800" dirty="0" smtClean="0">
                <a:solidFill>
                  <a:srgbClr val="7C7C7C"/>
                </a:solidFill>
                <a:effectLst/>
              </a:rPr>
            </a:br>
            <a:r>
              <a:rPr lang="en-US" sz="5800" dirty="0" smtClean="0">
                <a:solidFill>
                  <a:srgbClr val="7C7C7C"/>
                </a:solidFill>
                <a:effectLst/>
              </a:rPr>
              <a:t> ‘Her’ </a:t>
            </a:r>
            <a:r>
              <a:rPr lang="en-US" sz="3200" dirty="0" smtClean="0">
                <a:solidFill>
                  <a:srgbClr val="7C7C7C"/>
                </a:solidFill>
                <a:effectLst/>
              </a:rPr>
              <a:t/>
            </a:r>
            <a:br>
              <a:rPr lang="en-US" sz="3200" dirty="0" smtClean="0">
                <a:solidFill>
                  <a:srgbClr val="7C7C7C"/>
                </a:solidFill>
                <a:effectLst/>
              </a:rPr>
            </a:br>
            <a:r>
              <a:rPr lang="en-US" sz="3200" dirty="0" smtClean="0">
                <a:solidFill>
                  <a:srgbClr val="7C7C7C"/>
                </a:solidFill>
                <a:effectLst/>
              </a:rPr>
              <a:t/>
            </a:r>
            <a:br>
              <a:rPr lang="en-US" sz="3200" dirty="0" smtClean="0">
                <a:solidFill>
                  <a:srgbClr val="7C7C7C"/>
                </a:solidFill>
                <a:effectLst/>
              </a:rPr>
            </a:br>
            <a:r>
              <a:rPr lang="en-US" sz="4500" dirty="0" smtClean="0">
                <a:solidFill>
                  <a:srgbClr val="7C7C7C"/>
                </a:solidFill>
                <a:effectLst/>
              </a:rPr>
              <a:t>Proverbs 3:18</a:t>
            </a:r>
          </a:p>
          <a:p>
            <a:pPr marL="0" indent="0" algn="ctr">
              <a:buNone/>
            </a:pPr>
            <a:r>
              <a:rPr lang="en-US" sz="6700" b="1" dirty="0" smtClean="0">
                <a:solidFill>
                  <a:schemeClr val="accent5">
                    <a:lumMod val="60000"/>
                    <a:lumOff val="40000"/>
                  </a:schemeClr>
                </a:solidFill>
                <a:effectLst/>
              </a:rPr>
              <a:t>TORAH, the Hebrew Scriptures</a:t>
            </a:r>
            <a:r>
              <a:rPr lang="en-US" sz="6700" dirty="0" smtClean="0">
                <a:solidFill>
                  <a:schemeClr val="accent5">
                    <a:lumMod val="60000"/>
                    <a:lumOff val="40000"/>
                  </a:schemeClr>
                </a:solidFill>
                <a:effectLst/>
              </a:rPr>
              <a:t> </a:t>
            </a:r>
            <a:br>
              <a:rPr lang="en-US" sz="6700" dirty="0" smtClean="0">
                <a:solidFill>
                  <a:schemeClr val="accent5">
                    <a:lumMod val="60000"/>
                    <a:lumOff val="40000"/>
                  </a:schemeClr>
                </a:solidFill>
                <a:effectLst/>
              </a:rPr>
            </a:br>
            <a:r>
              <a:rPr lang="en-US" sz="6700" dirty="0" smtClean="0">
                <a:solidFill>
                  <a:schemeClr val="accent5">
                    <a:lumMod val="60000"/>
                    <a:lumOff val="40000"/>
                  </a:schemeClr>
                </a:solidFill>
                <a:effectLst/>
              </a:rPr>
              <a:t>is that very </a:t>
            </a:r>
            <a:r>
              <a:rPr lang="en-US" sz="6700" dirty="0" smtClean="0">
                <a:solidFill>
                  <a:srgbClr val="437B46"/>
                </a:solidFill>
                <a:effectLst/>
              </a:rPr>
              <a:t>Tree of Life</a:t>
            </a:r>
          </a:p>
          <a:p>
            <a:pPr marL="0" indent="0" algn="ctr">
              <a:buNone/>
            </a:pPr>
            <a:r>
              <a:rPr lang="en-US" sz="4800" dirty="0" smtClean="0">
                <a:solidFill>
                  <a:schemeClr val="bg2">
                    <a:lumMod val="50000"/>
                  </a:schemeClr>
                </a:solidFill>
                <a:effectLst/>
              </a:rPr>
              <a:t>And, “She” is the Divine cloaked in letters, words, phrases, sacred stories</a:t>
            </a:r>
          </a:p>
          <a:p>
            <a:pPr marL="0" indent="0" algn="ctr">
              <a:buNone/>
            </a:pPr>
            <a:endParaRPr lang="en-US" sz="3200" dirty="0">
              <a:effectLst/>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69944" y="2593078"/>
            <a:ext cx="1399032" cy="344424"/>
          </a:xfrm>
          <a:prstGeom prst="rect">
            <a:avLst/>
          </a:prstGeom>
        </p:spPr>
      </p:pic>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8474" y="720163"/>
            <a:ext cx="6267748" cy="606430"/>
          </a:xfrm>
          <a:prstGeom prst="rect">
            <a:avLst/>
          </a:prstGeom>
        </p:spPr>
      </p:pic>
    </p:spTree>
    <p:extLst>
      <p:ext uri="{BB962C8B-B14F-4D97-AF65-F5344CB8AC3E}">
        <p14:creationId xmlns:p14="http://schemas.microsoft.com/office/powerpoint/2010/main" val="6222145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6302649"/>
          </a:xfrm>
        </p:spPr>
        <p:txBody>
          <a:bodyPr>
            <a:normAutofit fontScale="90000"/>
          </a:bodyPr>
          <a:lstStyle/>
          <a:p>
            <a:r>
              <a:rPr lang="en-US" sz="2800" dirty="0" smtClean="0">
                <a:effectLst/>
              </a:rPr>
              <a:t>Observe another root in action and look where it lands!</a:t>
            </a:r>
            <a:br>
              <a:rPr lang="en-US" sz="2800" dirty="0" smtClean="0">
                <a:effectLst/>
              </a:rPr>
            </a:br>
            <a:r>
              <a:rPr lang="en-US" sz="3600" dirty="0" smtClean="0">
                <a:effectLst/>
              </a:rPr>
              <a:t>Yarah</a:t>
            </a:r>
            <a:r>
              <a:rPr lang="en-US" sz="3600" dirty="0" smtClean="0">
                <a:effectLst/>
                <a:latin typeface="+mn-lt"/>
                <a:cs typeface="Roedelheim2G"/>
              </a:rPr>
              <a:t/>
            </a:r>
            <a:br>
              <a:rPr lang="en-US" sz="3600" dirty="0" smtClean="0">
                <a:effectLst/>
                <a:latin typeface="+mn-lt"/>
                <a:cs typeface="Roedelheim2G"/>
              </a:rPr>
            </a:br>
            <a:r>
              <a:rPr lang="en-US" sz="3600" dirty="0">
                <a:effectLst/>
                <a:latin typeface="+mn-lt"/>
                <a:cs typeface="Roedelheim2G"/>
              </a:rPr>
              <a:t/>
            </a:r>
            <a:br>
              <a:rPr lang="en-US" sz="3600" dirty="0">
                <a:effectLst/>
                <a:latin typeface="+mn-lt"/>
                <a:cs typeface="Roedelheim2G"/>
              </a:rPr>
            </a:br>
            <a:r>
              <a:rPr lang="en-US" sz="3600" dirty="0" smtClean="0">
                <a:effectLst/>
                <a:latin typeface="+mn-lt"/>
                <a:cs typeface="Roedelheim2G"/>
              </a:rPr>
              <a:t>shot, threw, cast</a:t>
            </a:r>
            <a:br>
              <a:rPr lang="en-US" sz="3600" dirty="0" smtClean="0">
                <a:effectLst/>
                <a:latin typeface="+mn-lt"/>
                <a:cs typeface="Roedelheim2G"/>
              </a:rPr>
            </a:br>
            <a:r>
              <a:rPr lang="en-US" sz="3600" dirty="0" smtClean="0">
                <a:effectLst/>
                <a:latin typeface="+mn-lt"/>
                <a:cs typeface="Roedelheim2G"/>
              </a:rPr>
              <a:t> as in shooting an arrow</a:t>
            </a:r>
            <a:br>
              <a:rPr lang="en-US" sz="3600" dirty="0" smtClean="0">
                <a:effectLst/>
                <a:latin typeface="+mn-lt"/>
                <a:cs typeface="Roedelheim2G"/>
              </a:rPr>
            </a:br>
            <a:r>
              <a:rPr lang="en-US" sz="3600" dirty="0" smtClean="0">
                <a:effectLst/>
                <a:latin typeface="Wingdings"/>
                <a:ea typeface="Wingdings"/>
                <a:cs typeface="Wingdings"/>
                <a:sym typeface="Wingdings"/>
              </a:rPr>
              <a:t></a:t>
            </a:r>
            <a:r>
              <a:rPr lang="en-US" sz="3600" dirty="0" smtClean="0">
                <a:effectLst/>
                <a:latin typeface="+mn-lt"/>
                <a:cs typeface="Roedelheim2G"/>
              </a:rPr>
              <a:t> </a:t>
            </a:r>
            <a:br>
              <a:rPr lang="en-US" sz="3600" dirty="0" smtClean="0">
                <a:effectLst/>
                <a:latin typeface="+mn-lt"/>
                <a:cs typeface="Roedelheim2G"/>
              </a:rPr>
            </a:br>
            <a:r>
              <a:rPr lang="en-US" sz="3600" dirty="0" smtClean="0">
                <a:solidFill>
                  <a:schemeClr val="bg2">
                    <a:lumMod val="25000"/>
                  </a:schemeClr>
                </a:solidFill>
                <a:effectLst/>
                <a:latin typeface="+mn-lt"/>
                <a:cs typeface="Roedelheim2G"/>
              </a:rPr>
              <a:t>yorah                archer</a:t>
            </a:r>
            <a:br>
              <a:rPr lang="en-US" sz="3600" dirty="0" smtClean="0">
                <a:solidFill>
                  <a:schemeClr val="bg2">
                    <a:lumMod val="25000"/>
                  </a:schemeClr>
                </a:solidFill>
                <a:effectLst/>
                <a:latin typeface="+mn-lt"/>
                <a:cs typeface="Roedelheim2G"/>
              </a:rPr>
            </a:br>
            <a:r>
              <a:rPr lang="en-US" sz="3600" dirty="0" smtClean="0">
                <a:solidFill>
                  <a:schemeClr val="bg2">
                    <a:lumMod val="25000"/>
                  </a:schemeClr>
                </a:solidFill>
                <a:effectLst/>
                <a:latin typeface="+mn-lt"/>
                <a:cs typeface="Roedelheim2G"/>
              </a:rPr>
              <a:t>      morah           </a:t>
            </a:r>
            <a:r>
              <a:rPr lang="en-US" sz="3600" dirty="0" smtClean="0">
                <a:solidFill>
                  <a:schemeClr val="bg2">
                    <a:lumMod val="25000"/>
                  </a:schemeClr>
                </a:solidFill>
                <a:effectLst/>
                <a:cs typeface="Roedelheim2G"/>
              </a:rPr>
              <a:t>    instructor</a:t>
            </a:r>
            <a:br>
              <a:rPr lang="en-US" sz="3600" dirty="0" smtClean="0">
                <a:solidFill>
                  <a:schemeClr val="bg2">
                    <a:lumMod val="25000"/>
                  </a:schemeClr>
                </a:solidFill>
                <a:effectLst/>
                <a:cs typeface="Roedelheim2G"/>
              </a:rPr>
            </a:br>
            <a:r>
              <a:rPr lang="en-US" sz="3600" dirty="0" smtClean="0">
                <a:solidFill>
                  <a:schemeClr val="bg2">
                    <a:lumMod val="25000"/>
                  </a:schemeClr>
                </a:solidFill>
                <a:effectLst/>
                <a:cs typeface="Roedelheim2G"/>
              </a:rPr>
              <a:t> horah               parent</a:t>
            </a:r>
            <a:r>
              <a:rPr lang="en-US" sz="3600" dirty="0">
                <a:solidFill>
                  <a:schemeClr val="bg2">
                    <a:lumMod val="25000"/>
                  </a:schemeClr>
                </a:solidFill>
                <a:effectLst/>
                <a:cs typeface="Roedelheim2G"/>
              </a:rPr>
              <a:t/>
            </a:r>
            <a:br>
              <a:rPr lang="en-US" sz="3600" dirty="0">
                <a:solidFill>
                  <a:schemeClr val="bg2">
                    <a:lumMod val="25000"/>
                  </a:schemeClr>
                </a:solidFill>
                <a:effectLst/>
                <a:cs typeface="Roedelheim2G"/>
              </a:rPr>
            </a:br>
            <a:r>
              <a:rPr lang="en-US" sz="3600" dirty="0" smtClean="0">
                <a:solidFill>
                  <a:schemeClr val="bg2">
                    <a:lumMod val="25000"/>
                  </a:schemeClr>
                </a:solidFill>
                <a:effectLst/>
                <a:cs typeface="Roedelheim2G"/>
              </a:rPr>
              <a:t>    Torah              </a:t>
            </a:r>
            <a:r>
              <a:rPr lang="he-IL" sz="3600" dirty="0" smtClean="0">
                <a:solidFill>
                  <a:schemeClr val="bg2">
                    <a:lumMod val="25000"/>
                  </a:schemeClr>
                </a:solidFill>
                <a:effectLst/>
                <a:cs typeface="Roedelheim2G"/>
              </a:rPr>
              <a:t> </a:t>
            </a:r>
            <a:r>
              <a:rPr lang="en-US" sz="3600" dirty="0" smtClean="0">
                <a:solidFill>
                  <a:schemeClr val="bg2">
                    <a:lumMod val="25000"/>
                  </a:schemeClr>
                </a:solidFill>
                <a:effectLst/>
                <a:cs typeface="Roedelheim2G"/>
              </a:rPr>
              <a:t> guidance   </a:t>
            </a:r>
            <a:r>
              <a:rPr lang="en-US" sz="3600" dirty="0" smtClean="0">
                <a:solidFill>
                  <a:schemeClr val="accent5">
                    <a:lumMod val="60000"/>
                    <a:lumOff val="40000"/>
                  </a:schemeClr>
                </a:solidFill>
                <a:effectLst/>
                <a:cs typeface="Roedelheim2G"/>
              </a:rPr>
              <a:t/>
            </a:r>
            <a:br>
              <a:rPr lang="en-US" sz="3600" dirty="0" smtClean="0">
                <a:solidFill>
                  <a:schemeClr val="accent5">
                    <a:lumMod val="60000"/>
                    <a:lumOff val="40000"/>
                  </a:schemeClr>
                </a:solidFill>
                <a:effectLst/>
                <a:cs typeface="Roedelheim2G"/>
              </a:rPr>
            </a:br>
            <a:r>
              <a:rPr lang="en-US" sz="3600" dirty="0" smtClean="0">
                <a:solidFill>
                  <a:schemeClr val="accent5">
                    <a:lumMod val="60000"/>
                    <a:lumOff val="40000"/>
                  </a:schemeClr>
                </a:solidFill>
                <a:effectLst/>
                <a:cs typeface="Roedelheim2G"/>
              </a:rPr>
              <a:t>  </a:t>
            </a:r>
            <a:r>
              <a:rPr lang="he-IL" sz="2400" b="1" dirty="0" smtClean="0">
                <a:solidFill>
                  <a:schemeClr val="accent4"/>
                </a:solidFill>
                <a:effectLst/>
                <a:cs typeface="Roedelheim2G"/>
              </a:rPr>
              <a:t> </a:t>
            </a:r>
            <a:r>
              <a:rPr lang="en-US" sz="2400" b="1" dirty="0" smtClean="0">
                <a:solidFill>
                  <a:schemeClr val="accent4"/>
                </a:solidFill>
                <a:effectLst/>
                <a:cs typeface="Roedelheim2G"/>
              </a:rPr>
              <a:t>i.e., </a:t>
            </a:r>
            <a:r>
              <a:rPr lang="en-US" sz="2400" dirty="0" smtClean="0">
                <a:solidFill>
                  <a:schemeClr val="accent4"/>
                </a:solidFill>
                <a:effectLst/>
                <a:cs typeface="Roedelheim2G"/>
              </a:rPr>
              <a:t>how to aim and hit the mark</a:t>
            </a:r>
            <a:r>
              <a:rPr lang="en-US" sz="3600" dirty="0" smtClean="0">
                <a:solidFill>
                  <a:schemeClr val="accent4"/>
                </a:solidFill>
                <a:effectLst/>
                <a:cs typeface="Roedelheim2G"/>
              </a:rPr>
              <a:t/>
            </a:r>
            <a:br>
              <a:rPr lang="en-US" sz="3600" dirty="0" smtClean="0">
                <a:solidFill>
                  <a:schemeClr val="accent4"/>
                </a:solidFill>
                <a:effectLst/>
                <a:cs typeface="Roedelheim2G"/>
              </a:rPr>
            </a:br>
            <a:endParaRPr lang="en-US" sz="3600" b="1" dirty="0">
              <a:solidFill>
                <a:schemeClr val="accent4"/>
              </a:solidFill>
              <a:effectLst/>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67953" y="1307182"/>
            <a:ext cx="806535" cy="344901"/>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6090" y="3395404"/>
            <a:ext cx="710398" cy="239834"/>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3128" y="3890520"/>
            <a:ext cx="859536" cy="240792"/>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75697" y="4378372"/>
            <a:ext cx="859536" cy="240792"/>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697" y="4866224"/>
            <a:ext cx="877824" cy="243840"/>
          </a:xfrm>
          <a:prstGeom prst="rect">
            <a:avLst/>
          </a:prstGeom>
        </p:spPr>
      </p:pic>
    </p:spTree>
    <p:extLst>
      <p:ext uri="{BB962C8B-B14F-4D97-AF65-F5344CB8AC3E}">
        <p14:creationId xmlns:p14="http://schemas.microsoft.com/office/powerpoint/2010/main" val="8267636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effectLst/>
              </a:rPr>
              <a:t>Hebrew words often are portals </a:t>
            </a:r>
            <a:br>
              <a:rPr lang="en-US" sz="2800" dirty="0" smtClean="0">
                <a:effectLst/>
              </a:rPr>
            </a:br>
            <a:r>
              <a:rPr lang="en-US" sz="2800" dirty="0" smtClean="0">
                <a:effectLst/>
              </a:rPr>
              <a:t>to higher consciousness</a:t>
            </a:r>
            <a:endParaRPr lang="en-US" sz="2800" dirty="0">
              <a:effectLst/>
            </a:endParaRPr>
          </a:p>
        </p:txBody>
      </p:sp>
      <p:sp>
        <p:nvSpPr>
          <p:cNvPr id="9" name="TextBox 8"/>
          <p:cNvSpPr txBox="1"/>
          <p:nvPr/>
        </p:nvSpPr>
        <p:spPr>
          <a:xfrm>
            <a:off x="7240749" y="5601760"/>
            <a:ext cx="1094871" cy="369332"/>
          </a:xfrm>
          <a:prstGeom prst="rect">
            <a:avLst/>
          </a:prstGeom>
          <a:noFill/>
        </p:spPr>
        <p:txBody>
          <a:bodyPr wrap="square" rtlCol="0">
            <a:spAutoFit/>
          </a:bodyPr>
          <a:lstStyle/>
          <a:p>
            <a:r>
              <a:rPr lang="en-US" dirty="0" smtClean="0">
                <a:solidFill>
                  <a:schemeClr val="bg1"/>
                </a:solidFill>
              </a:rPr>
              <a:t>  Moses</a:t>
            </a:r>
            <a:endParaRPr lang="en-US" dirty="0">
              <a:solidFill>
                <a:schemeClr val="bg1"/>
              </a:solidFill>
            </a:endParaRPr>
          </a:p>
        </p:txBody>
      </p:sp>
      <p:sp>
        <p:nvSpPr>
          <p:cNvPr id="10" name="TextBox 9"/>
          <p:cNvSpPr txBox="1"/>
          <p:nvPr/>
        </p:nvSpPr>
        <p:spPr>
          <a:xfrm>
            <a:off x="291966" y="1713891"/>
            <a:ext cx="3299212" cy="4124206"/>
          </a:xfrm>
          <a:prstGeom prst="rect">
            <a:avLst/>
          </a:prstGeom>
          <a:noFill/>
        </p:spPr>
        <p:txBody>
          <a:bodyPr wrap="square" rtlCol="0">
            <a:spAutoFit/>
          </a:bodyPr>
          <a:lstStyle/>
          <a:p>
            <a:r>
              <a:rPr lang="en-US" dirty="0" smtClean="0"/>
              <a:t>In a mirror hold up the letters Hey</a:t>
            </a:r>
            <a:r>
              <a:rPr lang="en-US" sz="2800" dirty="0" smtClean="0">
                <a:latin typeface="Roedelheim2G"/>
                <a:cs typeface="Roedelheim2G"/>
              </a:rPr>
              <a:t>    </a:t>
            </a:r>
            <a:r>
              <a:rPr lang="en-US" dirty="0" smtClean="0"/>
              <a:t>Shin       Mem </a:t>
            </a:r>
            <a:r>
              <a:rPr lang="en-US" dirty="0"/>
              <a:t/>
            </a:r>
            <a:br>
              <a:rPr lang="en-US" dirty="0"/>
            </a:br>
            <a:r>
              <a:rPr lang="en-US" dirty="0"/>
              <a:t>Y</a:t>
            </a:r>
            <a:r>
              <a:rPr lang="en-US" dirty="0" smtClean="0"/>
              <a:t>ou will see the name of Moses facing you in the reflection.</a:t>
            </a:r>
            <a:br>
              <a:rPr lang="en-US" dirty="0" smtClean="0"/>
            </a:br>
            <a:r>
              <a:rPr lang="en-US" dirty="0" smtClean="0"/>
              <a:t/>
            </a:r>
            <a:br>
              <a:rPr lang="en-US" dirty="0" smtClean="0"/>
            </a:br>
            <a:r>
              <a:rPr lang="en-US" dirty="0" smtClean="0"/>
              <a:t>HASHEM, “The Name” is first found in  Deut. 28:58 and often used by pious Jews to refer to the Divine when not at prayer. </a:t>
            </a:r>
          </a:p>
          <a:p>
            <a:endParaRPr lang="en-US" dirty="0"/>
          </a:p>
          <a:p>
            <a:r>
              <a:rPr lang="en-US" dirty="0" smtClean="0"/>
              <a:t>Because some letters have different forms at the end of a word, HASHEM looks like this in a formal text:	</a:t>
            </a:r>
            <a:endParaRPr lang="en-US" sz="3200" dirty="0">
              <a:solidFill>
                <a:schemeClr val="accent4">
                  <a:lumMod val="60000"/>
                  <a:lumOff val="40000"/>
                </a:schemeClr>
              </a:solidFill>
              <a:latin typeface="Roedelheim2G"/>
              <a:cs typeface="Roedelheim2G"/>
            </a:endParaRPr>
          </a:p>
        </p:txBody>
      </p:sp>
      <p:pic>
        <p:nvPicPr>
          <p:cNvPr id="14" name="Picture 13" descr="arrow whi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0429" y="6328906"/>
            <a:ext cx="374904" cy="374904"/>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22178" y="2195079"/>
            <a:ext cx="185928" cy="19507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28181" y="2195079"/>
            <a:ext cx="225552" cy="201168"/>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2417" y="2195079"/>
            <a:ext cx="179832" cy="195072"/>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30322" y="5537907"/>
            <a:ext cx="637032" cy="204216"/>
          </a:xfrm>
          <a:prstGeom prst="rect">
            <a:avLst/>
          </a:prstGeom>
        </p:spPr>
      </p:pic>
      <p:pic>
        <p:nvPicPr>
          <p:cNvPr id="12" name="Picture 11" descr="moshe hashem.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089628" y="1830751"/>
            <a:ext cx="3911372" cy="3911372"/>
          </a:xfrm>
          <a:prstGeom prst="rect">
            <a:avLst/>
          </a:prstGeom>
        </p:spPr>
      </p:pic>
    </p:spTree>
    <p:extLst>
      <p:ext uri="{BB962C8B-B14F-4D97-AF65-F5344CB8AC3E}">
        <p14:creationId xmlns:p14="http://schemas.microsoft.com/office/powerpoint/2010/main" val="22935372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Take a breath</a:t>
            </a:r>
            <a:endParaRPr lang="en-US" dirty="0">
              <a:effectLst/>
            </a:endParaRPr>
          </a:p>
        </p:txBody>
      </p:sp>
      <p:sp>
        <p:nvSpPr>
          <p:cNvPr id="3" name="Content Placeholder 2"/>
          <p:cNvSpPr>
            <a:spLocks noGrp="1"/>
          </p:cNvSpPr>
          <p:nvPr>
            <p:ph idx="1"/>
          </p:nvPr>
        </p:nvSpPr>
        <p:spPr/>
        <p:txBody>
          <a:bodyPr/>
          <a:lstStyle/>
          <a:p>
            <a:pPr marL="0" indent="0" algn="ctr">
              <a:buNone/>
            </a:pPr>
            <a:r>
              <a:rPr lang="en-US" dirty="0" smtClean="0">
                <a:effectLst/>
              </a:rPr>
              <a:t/>
            </a:r>
            <a:br>
              <a:rPr lang="en-US" dirty="0" smtClean="0">
                <a:effectLst/>
              </a:rPr>
            </a:br>
            <a:r>
              <a:rPr lang="en-US" dirty="0" smtClean="0">
                <a:effectLst/>
              </a:rPr>
              <a:t/>
            </a:r>
            <a:br>
              <a:rPr lang="en-US" dirty="0" smtClean="0">
                <a:effectLst/>
              </a:rPr>
            </a:br>
            <a:r>
              <a:rPr lang="en-US" dirty="0" smtClean="0">
                <a:effectLst/>
              </a:rPr>
              <a:t/>
            </a:r>
            <a:br>
              <a:rPr lang="en-US" dirty="0" smtClean="0">
                <a:effectLst/>
              </a:rPr>
            </a:br>
            <a:r>
              <a:rPr lang="en-US" dirty="0" smtClean="0">
                <a:solidFill>
                  <a:schemeClr val="tx2">
                    <a:lumMod val="75000"/>
                    <a:lumOff val="25000"/>
                  </a:schemeClr>
                </a:solidFill>
                <a:effectLst/>
              </a:rPr>
              <a:t>That last slide is a big moment in Biblical Hebrew awareness, </a:t>
            </a:r>
            <a:br>
              <a:rPr lang="en-US" dirty="0" smtClean="0">
                <a:solidFill>
                  <a:schemeClr val="tx2">
                    <a:lumMod val="75000"/>
                    <a:lumOff val="25000"/>
                  </a:schemeClr>
                </a:solidFill>
                <a:effectLst/>
              </a:rPr>
            </a:br>
            <a:r>
              <a:rPr lang="en-US" dirty="0" smtClean="0">
                <a:solidFill>
                  <a:schemeClr val="tx2">
                    <a:lumMod val="75000"/>
                    <a:lumOff val="25000"/>
                  </a:schemeClr>
                </a:solidFill>
                <a:effectLst/>
              </a:rPr>
              <a:t>going back to it and taking it in contemplatively might be helpful. What might be some of the spiritual implications?</a:t>
            </a:r>
            <a:endParaRPr lang="en-US" dirty="0">
              <a:solidFill>
                <a:schemeClr val="tx2">
                  <a:lumMod val="75000"/>
                  <a:lumOff val="25000"/>
                </a:schemeClr>
              </a:solidFill>
              <a:effectLst/>
            </a:endParaRPr>
          </a:p>
        </p:txBody>
      </p:sp>
    </p:spTree>
    <p:extLst>
      <p:ext uri="{BB962C8B-B14F-4D97-AF65-F5344CB8AC3E}">
        <p14:creationId xmlns:p14="http://schemas.microsoft.com/office/powerpoint/2010/main" val="18963262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564" y="121023"/>
            <a:ext cx="8150049" cy="6156657"/>
          </a:xfrm>
        </p:spPr>
        <p:txBody>
          <a:bodyPr>
            <a:noAutofit/>
          </a:bodyPr>
          <a:lstStyle/>
          <a:p>
            <a:r>
              <a:rPr lang="en-US" sz="3200" dirty="0" smtClean="0">
                <a:solidFill>
                  <a:schemeClr val="accent4"/>
                </a:solidFill>
                <a:effectLst/>
              </a:rPr>
              <a:t>Learning bites of Biblical Hebrew helps one to obtain a better view by lifting you up </a:t>
            </a:r>
            <a:br>
              <a:rPr lang="en-US" sz="3200" dirty="0" smtClean="0">
                <a:solidFill>
                  <a:schemeClr val="accent4"/>
                </a:solidFill>
                <a:effectLst/>
              </a:rPr>
            </a:br>
            <a:r>
              <a:rPr lang="en-US" sz="3200" dirty="0" smtClean="0">
                <a:solidFill>
                  <a:schemeClr val="accent4"/>
                </a:solidFill>
                <a:effectLst/>
              </a:rPr>
              <a:t>into the original branches </a:t>
            </a:r>
            <a:br>
              <a:rPr lang="en-US" sz="3200" dirty="0" smtClean="0">
                <a:solidFill>
                  <a:schemeClr val="accent4"/>
                </a:solidFill>
                <a:effectLst/>
              </a:rPr>
            </a:br>
            <a:r>
              <a:rPr lang="en-US" sz="3200" dirty="0" smtClean="0">
                <a:solidFill>
                  <a:schemeClr val="accent4"/>
                </a:solidFill>
                <a:effectLst/>
              </a:rPr>
              <a:t>of the </a:t>
            </a:r>
            <a:r>
              <a:rPr lang="en-US" sz="3200" dirty="0" smtClean="0">
                <a:solidFill>
                  <a:srgbClr val="437B46"/>
                </a:solidFill>
                <a:effectLst/>
              </a:rPr>
              <a:t>Tree of Life</a:t>
            </a:r>
            <a:r>
              <a:rPr lang="en-US" sz="3200" dirty="0" smtClean="0">
                <a:solidFill>
                  <a:schemeClr val="accent4"/>
                </a:solidFill>
                <a:effectLst/>
              </a:rPr>
              <a:t>,</a:t>
            </a:r>
            <a:br>
              <a:rPr lang="en-US" sz="3200" dirty="0" smtClean="0">
                <a:solidFill>
                  <a:schemeClr val="accent4"/>
                </a:solidFill>
                <a:effectLst/>
              </a:rPr>
            </a:br>
            <a:r>
              <a:rPr lang="en-US" sz="3200" dirty="0" smtClean="0">
                <a:solidFill>
                  <a:schemeClr val="accent4"/>
                </a:solidFill>
                <a:effectLst/>
              </a:rPr>
              <a:t/>
            </a:r>
            <a:br>
              <a:rPr lang="en-US" sz="3200" dirty="0" smtClean="0">
                <a:solidFill>
                  <a:schemeClr val="accent4"/>
                </a:solidFill>
                <a:effectLst/>
              </a:rPr>
            </a:br>
            <a:r>
              <a:rPr lang="en-US" sz="3200" dirty="0" smtClean="0">
                <a:solidFill>
                  <a:schemeClr val="accent4"/>
                </a:solidFill>
                <a:effectLst/>
              </a:rPr>
              <a:t>The greatest power and mystery, </a:t>
            </a:r>
            <a:br>
              <a:rPr lang="en-US" sz="3200" dirty="0" smtClean="0">
                <a:solidFill>
                  <a:schemeClr val="accent4"/>
                </a:solidFill>
                <a:effectLst/>
              </a:rPr>
            </a:br>
            <a:r>
              <a:rPr lang="en-US" sz="3200" dirty="0" smtClean="0">
                <a:solidFill>
                  <a:schemeClr val="accent4"/>
                </a:solidFill>
                <a:effectLst/>
              </a:rPr>
              <a:t>joy and delights </a:t>
            </a:r>
            <a:br>
              <a:rPr lang="en-US" sz="3200" dirty="0" smtClean="0">
                <a:solidFill>
                  <a:schemeClr val="accent4"/>
                </a:solidFill>
                <a:effectLst/>
              </a:rPr>
            </a:br>
            <a:r>
              <a:rPr lang="en-US" sz="3200" dirty="0" smtClean="0">
                <a:solidFill>
                  <a:schemeClr val="accent4"/>
                </a:solidFill>
                <a:effectLst/>
              </a:rPr>
              <a:t>of the Torah are embedded in the</a:t>
            </a:r>
            <a:br>
              <a:rPr lang="en-US" sz="3200" dirty="0" smtClean="0">
                <a:solidFill>
                  <a:schemeClr val="accent4"/>
                </a:solidFill>
                <a:effectLst/>
              </a:rPr>
            </a:br>
            <a:r>
              <a:rPr lang="en-US" sz="3200" dirty="0" smtClean="0">
                <a:solidFill>
                  <a:schemeClr val="accent4"/>
                </a:solidFill>
                <a:effectLst/>
              </a:rPr>
              <a:t>DNA of the Hebrew</a:t>
            </a:r>
            <a:endParaRPr lang="en-US" sz="3200" dirty="0">
              <a:solidFill>
                <a:schemeClr val="accent4"/>
              </a:solidFill>
              <a:effectLst/>
            </a:endParaRPr>
          </a:p>
        </p:txBody>
      </p:sp>
    </p:spTree>
    <p:extLst>
      <p:ext uri="{BB962C8B-B14F-4D97-AF65-F5344CB8AC3E}">
        <p14:creationId xmlns:p14="http://schemas.microsoft.com/office/powerpoint/2010/main" val="203974030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The </a:t>
            </a:r>
            <a:r>
              <a:rPr lang="en-US" dirty="0" smtClean="0">
                <a:solidFill>
                  <a:srgbClr val="437B46"/>
                </a:solidFill>
                <a:effectLst/>
              </a:rPr>
              <a:t>Tree</a:t>
            </a:r>
            <a:r>
              <a:rPr lang="en-US" dirty="0" smtClean="0">
                <a:effectLst/>
              </a:rPr>
              <a:t> is found </a:t>
            </a:r>
            <a:br>
              <a:rPr lang="en-US" dirty="0" smtClean="0">
                <a:effectLst/>
              </a:rPr>
            </a:br>
            <a:r>
              <a:rPr lang="en-US" dirty="0" smtClean="0">
                <a:effectLst/>
              </a:rPr>
              <a:t>in Kabbalah, too</a:t>
            </a:r>
            <a:endParaRPr lang="en-US" dirty="0">
              <a:effectLst/>
            </a:endParaRPr>
          </a:p>
        </p:txBody>
      </p:sp>
      <p:pic>
        <p:nvPicPr>
          <p:cNvPr id="5" name="Picture 4" descr="hopefull tree medieval.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7342" y="1663416"/>
            <a:ext cx="3350357" cy="4589291"/>
          </a:xfrm>
          <a:prstGeom prst="rect">
            <a:avLst/>
          </a:prstGeom>
        </p:spPr>
      </p:pic>
      <p:sp>
        <p:nvSpPr>
          <p:cNvPr id="6" name="TextBox 5"/>
          <p:cNvSpPr txBox="1"/>
          <p:nvPr/>
        </p:nvSpPr>
        <p:spPr>
          <a:xfrm>
            <a:off x="5123998" y="2949049"/>
            <a:ext cx="3167827" cy="1938992"/>
          </a:xfrm>
          <a:prstGeom prst="rect">
            <a:avLst/>
          </a:prstGeom>
          <a:noFill/>
        </p:spPr>
        <p:txBody>
          <a:bodyPr wrap="square" rtlCol="0">
            <a:spAutoFit/>
          </a:bodyPr>
          <a:lstStyle/>
          <a:p>
            <a:r>
              <a:rPr lang="en-US" sz="2400" dirty="0" smtClean="0"/>
              <a:t>In the mystical tradition </a:t>
            </a:r>
            <a:r>
              <a:rPr lang="en-US" sz="2400" dirty="0" smtClean="0">
                <a:solidFill>
                  <a:srgbClr val="437B46"/>
                </a:solidFill>
              </a:rPr>
              <a:t>The Tree of Life </a:t>
            </a:r>
            <a:r>
              <a:rPr lang="en-US" sz="2400" dirty="0" smtClean="0"/>
              <a:t>is the metaphor for the manifestation of the Divine.</a:t>
            </a:r>
            <a:endParaRPr lang="en-US" sz="2400" dirty="0"/>
          </a:p>
        </p:txBody>
      </p:sp>
    </p:spTree>
    <p:extLst>
      <p:ext uri="{BB962C8B-B14F-4D97-AF65-F5344CB8AC3E}">
        <p14:creationId xmlns:p14="http://schemas.microsoft.com/office/powerpoint/2010/main" val="28997755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50943" y="2183719"/>
            <a:ext cx="5278176" cy="1569660"/>
          </a:xfrm>
          <a:prstGeom prst="rect">
            <a:avLst/>
          </a:prstGeom>
          <a:noFill/>
        </p:spPr>
        <p:txBody>
          <a:bodyPr wrap="square" rtlCol="0" anchor="t" anchorCtr="1">
            <a:spAutoFit/>
          </a:bodyPr>
          <a:lstStyle/>
          <a:p>
            <a:pPr algn="ctr"/>
            <a:r>
              <a:rPr lang="en-US" sz="2400" dirty="0" smtClean="0"/>
              <a:t>Both the Torah is termed </a:t>
            </a:r>
          </a:p>
          <a:p>
            <a:pPr algn="ctr"/>
            <a:r>
              <a:rPr lang="en-US" sz="2400" dirty="0" smtClean="0"/>
              <a:t>the </a:t>
            </a:r>
            <a:r>
              <a:rPr lang="en-US" sz="2400" dirty="0" err="1" smtClean="0">
                <a:solidFill>
                  <a:srgbClr val="437B46"/>
                </a:solidFill>
              </a:rPr>
              <a:t>Etz</a:t>
            </a:r>
            <a:r>
              <a:rPr lang="en-US" sz="2400" dirty="0" smtClean="0">
                <a:solidFill>
                  <a:srgbClr val="437B46"/>
                </a:solidFill>
              </a:rPr>
              <a:t> </a:t>
            </a:r>
            <a:r>
              <a:rPr lang="en-US" sz="2400" dirty="0" err="1" smtClean="0">
                <a:solidFill>
                  <a:srgbClr val="437B46"/>
                </a:solidFill>
              </a:rPr>
              <a:t>Chayyim</a:t>
            </a:r>
            <a:r>
              <a:rPr lang="en-US" sz="2400" dirty="0" smtClean="0">
                <a:solidFill>
                  <a:srgbClr val="437B46"/>
                </a:solidFill>
              </a:rPr>
              <a:t> (Tree of Life)</a:t>
            </a:r>
          </a:p>
          <a:p>
            <a:pPr algn="ctr"/>
            <a:r>
              <a:rPr lang="en-US" sz="2400" dirty="0" smtClean="0"/>
              <a:t> and the wooden rollers </a:t>
            </a:r>
          </a:p>
          <a:p>
            <a:pPr algn="ctr"/>
            <a:r>
              <a:rPr lang="en-US" sz="2400" dirty="0" smtClean="0"/>
              <a:t>upon which the scroll is wound.</a:t>
            </a:r>
            <a:endParaRPr lang="en-US" sz="2400" dirty="0"/>
          </a:p>
        </p:txBody>
      </p:sp>
      <p:pic>
        <p:nvPicPr>
          <p:cNvPr id="5" name="Picture 4" descr="arrow whi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5087" y="6336077"/>
            <a:ext cx="286226" cy="286226"/>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3017" y="657360"/>
            <a:ext cx="2374392" cy="5468112"/>
          </a:xfrm>
          <a:prstGeom prst="rect">
            <a:avLst/>
          </a:prstGeom>
        </p:spPr>
      </p:pic>
    </p:spTree>
    <p:extLst>
      <p:ext uri="{BB962C8B-B14F-4D97-AF65-F5344CB8AC3E}">
        <p14:creationId xmlns:p14="http://schemas.microsoft.com/office/powerpoint/2010/main" val="19221517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2025067"/>
          </a:xfrm>
        </p:spPr>
        <p:txBody>
          <a:bodyPr>
            <a:normAutofit/>
          </a:bodyPr>
          <a:lstStyle/>
          <a:p>
            <a:r>
              <a:rPr lang="en-US" dirty="0">
                <a:effectLst/>
              </a:rPr>
              <a:t>C</a:t>
            </a:r>
            <a:r>
              <a:rPr lang="en-US" dirty="0" smtClean="0">
                <a:effectLst/>
              </a:rPr>
              <a:t>reate a personal reflection</a:t>
            </a:r>
            <a:br>
              <a:rPr lang="en-US" dirty="0" smtClean="0">
                <a:effectLst/>
              </a:rPr>
            </a:br>
            <a:r>
              <a:rPr lang="en-US" dirty="0" smtClean="0">
                <a:effectLst/>
              </a:rPr>
              <a:t>on </a:t>
            </a:r>
            <a:r>
              <a:rPr lang="en-US" dirty="0">
                <a:effectLst/>
              </a:rPr>
              <a:t>one of 18 Hebrew </a:t>
            </a:r>
            <a:r>
              <a:rPr lang="en-US" dirty="0" smtClean="0">
                <a:effectLst/>
              </a:rPr>
              <a:t>Roots </a:t>
            </a:r>
            <a:endParaRPr lang="en-US" dirty="0">
              <a:effectLst/>
            </a:endParaRPr>
          </a:p>
        </p:txBody>
      </p:sp>
      <p:sp>
        <p:nvSpPr>
          <p:cNvPr id="3" name="Content Placeholder 2"/>
          <p:cNvSpPr>
            <a:spLocks noGrp="1"/>
          </p:cNvSpPr>
          <p:nvPr>
            <p:ph idx="1"/>
          </p:nvPr>
        </p:nvSpPr>
        <p:spPr>
          <a:xfrm>
            <a:off x="1040694" y="1869141"/>
            <a:ext cx="7415919" cy="3913155"/>
          </a:xfrm>
        </p:spPr>
        <p:txBody>
          <a:bodyPr>
            <a:normAutofit/>
          </a:bodyPr>
          <a:lstStyle/>
          <a:p>
            <a:pPr marL="0" indent="0">
              <a:buNone/>
            </a:pPr>
            <a:r>
              <a:rPr lang="en-US" dirty="0">
                <a:effectLst/>
              </a:rPr>
              <a:t/>
            </a:r>
            <a:br>
              <a:rPr lang="en-US" dirty="0">
                <a:effectLst/>
              </a:rPr>
            </a:br>
            <a:endParaRPr lang="en-US" dirty="0" smtClean="0">
              <a:effectLst/>
            </a:endParaRPr>
          </a:p>
          <a:p>
            <a:pPr marL="0" indent="0">
              <a:buNone/>
            </a:pPr>
            <a:endParaRPr lang="en-US" dirty="0">
              <a:effectLst/>
            </a:endParaRPr>
          </a:p>
          <a:p>
            <a:pPr marL="0" indent="0">
              <a:buNone/>
            </a:pPr>
            <a:r>
              <a:rPr lang="en-US" dirty="0" smtClean="0">
                <a:effectLst/>
              </a:rPr>
              <a:t> </a:t>
            </a:r>
            <a:br>
              <a:rPr lang="en-US" dirty="0" smtClean="0">
                <a:effectLst/>
              </a:rPr>
            </a:br>
            <a:r>
              <a:rPr lang="en-US" dirty="0" smtClean="0">
                <a:effectLst/>
              </a:rPr>
              <a:t/>
            </a:r>
            <a:br>
              <a:rPr lang="en-US" dirty="0" smtClean="0">
                <a:effectLst/>
              </a:rPr>
            </a:br>
            <a:r>
              <a:rPr lang="en-US" dirty="0" smtClean="0">
                <a:effectLst/>
              </a:rPr>
              <a:t>Continue for instructions for juried 250 word or visual art submissions and guide for the Beginners and Intermediates in Biblical Hebrew</a:t>
            </a:r>
            <a:br>
              <a:rPr lang="en-US" dirty="0" smtClean="0">
                <a:effectLst/>
              </a:rPr>
            </a:br>
            <a:endParaRPr lang="en-US" dirty="0">
              <a:effectLst/>
            </a:endParaRPr>
          </a:p>
        </p:txBody>
      </p:sp>
      <p:pic>
        <p:nvPicPr>
          <p:cNvPr id="6" name="Picture 5" descr="arrow whi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0503" y="6146287"/>
            <a:ext cx="286226" cy="286226"/>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94" y="2244722"/>
            <a:ext cx="7050420" cy="1760586"/>
          </a:xfrm>
          <a:prstGeom prst="rect">
            <a:avLst/>
          </a:prstGeom>
        </p:spPr>
      </p:pic>
    </p:spTree>
    <p:extLst>
      <p:ext uri="{BB962C8B-B14F-4D97-AF65-F5344CB8AC3E}">
        <p14:creationId xmlns:p14="http://schemas.microsoft.com/office/powerpoint/2010/main" val="313980477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50000"/>
                  </a:schemeClr>
                </a:solidFill>
                <a:effectLst/>
              </a:rPr>
              <a:t>Inspired to learn? </a:t>
            </a:r>
            <a:br>
              <a:rPr lang="en-US" sz="3200" dirty="0" smtClean="0">
                <a:solidFill>
                  <a:schemeClr val="bg2">
                    <a:lumMod val="50000"/>
                  </a:schemeClr>
                </a:solidFill>
                <a:effectLst/>
              </a:rPr>
            </a:br>
            <a:r>
              <a:rPr lang="en-US" sz="3200" dirty="0" smtClean="0">
                <a:solidFill>
                  <a:schemeClr val="bg2">
                    <a:lumMod val="50000"/>
                  </a:schemeClr>
                </a:solidFill>
                <a:effectLst/>
              </a:rPr>
              <a:t>Here come some helpful tools.</a:t>
            </a:r>
            <a:endParaRPr lang="en-US" sz="3200" dirty="0">
              <a:solidFill>
                <a:schemeClr val="bg2">
                  <a:lumMod val="50000"/>
                </a:schemeClr>
              </a:solidFill>
              <a:effectLst/>
            </a:endParaRPr>
          </a:p>
        </p:txBody>
      </p:sp>
      <p:sp>
        <p:nvSpPr>
          <p:cNvPr id="3" name="Content Placeholder 2"/>
          <p:cNvSpPr>
            <a:spLocks noGrp="1"/>
          </p:cNvSpPr>
          <p:nvPr>
            <p:ph idx="1"/>
          </p:nvPr>
        </p:nvSpPr>
        <p:spPr>
          <a:xfrm>
            <a:off x="566122" y="1550894"/>
            <a:ext cx="7956294" cy="4575269"/>
          </a:xfrm>
        </p:spPr>
        <p:txBody>
          <a:bodyPr>
            <a:normAutofit fontScale="92500" lnSpcReduction="20000"/>
          </a:bodyPr>
          <a:lstStyle/>
          <a:p>
            <a:pPr marL="0" indent="0" algn="ctr">
              <a:buNone/>
            </a:pPr>
            <a:r>
              <a:rPr lang="en-US" b="1" dirty="0" smtClean="0">
                <a:effectLst/>
              </a:rPr>
              <a:t>Brown</a:t>
            </a:r>
            <a:r>
              <a:rPr lang="en-US" b="1" dirty="0">
                <a:effectLst/>
              </a:rPr>
              <a:t>, Driver and </a:t>
            </a:r>
            <a:r>
              <a:rPr lang="en-US" b="1" dirty="0" smtClean="0">
                <a:effectLst/>
              </a:rPr>
              <a:t>Briggs is a Lexicon that shows the diverse meanings of Biblical words</a:t>
            </a:r>
            <a:r>
              <a:rPr lang="he-IL" b="1" dirty="0" smtClean="0">
                <a:effectLst/>
              </a:rPr>
              <a:t> </a:t>
            </a:r>
            <a:r>
              <a:rPr lang="en-US" b="1" dirty="0" smtClean="0">
                <a:effectLst/>
              </a:rPr>
              <a:t>with contextual examples. </a:t>
            </a:r>
            <a:br>
              <a:rPr lang="en-US" b="1" dirty="0" smtClean="0">
                <a:effectLst/>
              </a:rPr>
            </a:br>
            <a:r>
              <a:rPr lang="en-US" b="1" dirty="0" smtClean="0">
                <a:effectLst/>
              </a:rPr>
              <a:t>Here’s a taste of one root…</a:t>
            </a:r>
            <a:r>
              <a:rPr lang="en-US" b="1" dirty="0" err="1" smtClean="0">
                <a:effectLst/>
              </a:rPr>
              <a:t>errr</a:t>
            </a:r>
            <a:r>
              <a:rPr lang="en-US" b="1" dirty="0" smtClean="0">
                <a:effectLst/>
              </a:rPr>
              <a:t>…fruit!</a:t>
            </a:r>
            <a:r>
              <a:rPr lang="he-IL" b="1" dirty="0" smtClean="0">
                <a:effectLst/>
              </a:rPr>
              <a:t/>
            </a:r>
            <a:br>
              <a:rPr lang="he-IL" b="1" dirty="0" smtClean="0">
                <a:effectLst/>
              </a:rPr>
            </a:br>
            <a:r>
              <a:rPr lang="he-IL" sz="4000" dirty="0" smtClean="0">
                <a:solidFill>
                  <a:schemeClr val="accent5">
                    <a:lumMod val="60000"/>
                    <a:lumOff val="40000"/>
                  </a:schemeClr>
                </a:solidFill>
                <a:effectLst/>
              </a:rPr>
              <a:t> </a:t>
            </a:r>
            <a:endParaRPr lang="en-US" sz="2000" dirty="0">
              <a:solidFill>
                <a:schemeClr val="accent5">
                  <a:lumMod val="60000"/>
                  <a:lumOff val="40000"/>
                </a:schemeClr>
              </a:solidFill>
              <a:effectLst/>
            </a:endParaRPr>
          </a:p>
          <a:p>
            <a:pPr>
              <a:buFont typeface="Wingdings" charset="2"/>
              <a:buChar char="§"/>
            </a:pPr>
            <a:r>
              <a:rPr lang="en-US" b="1" dirty="0">
                <a:effectLst/>
              </a:rPr>
              <a:t>1</a:t>
            </a:r>
            <a:r>
              <a:rPr lang="en-US" dirty="0">
                <a:effectLst/>
              </a:rPr>
              <a:t> </a:t>
            </a:r>
            <a:r>
              <a:rPr lang="en-US" i="1" dirty="0">
                <a:effectLst/>
              </a:rPr>
              <a:t>light</a:t>
            </a:r>
            <a:r>
              <a:rPr lang="en-US" dirty="0">
                <a:effectLst/>
              </a:rPr>
              <a:t> as diffused in nature, light of day </a:t>
            </a:r>
            <a:r>
              <a:rPr lang="en-US" dirty="0">
                <a:effectLst/>
                <a:hlinkClick r:id="rId2"/>
              </a:rPr>
              <a:t>Genesis 1:3</a:t>
            </a:r>
            <a:r>
              <a:rPr lang="en-US" dirty="0">
                <a:effectLst/>
              </a:rPr>
              <a:t>,4,5 (P)</a:t>
            </a:r>
            <a:r>
              <a:rPr lang="en-US" dirty="0">
                <a:effectLst/>
                <a:hlinkClick r:id="rId3"/>
              </a:rPr>
              <a:t> Job 3:9</a:t>
            </a:r>
            <a:r>
              <a:rPr lang="en-US" dirty="0">
                <a:effectLst/>
              </a:rPr>
              <a:t>; </a:t>
            </a:r>
            <a:r>
              <a:rPr lang="en-US" dirty="0">
                <a:effectLst/>
                <a:hlinkClick r:id="rId4"/>
              </a:rPr>
              <a:t>Job 38:19</a:t>
            </a:r>
            <a:r>
              <a:rPr lang="en-US" dirty="0">
                <a:effectLst/>
              </a:rPr>
              <a:t> +. </a:t>
            </a:r>
            <a:r>
              <a:rPr lang="he-IL" sz="2600" dirty="0" smtClean="0">
                <a:solidFill>
                  <a:schemeClr val="accent5">
                    <a:lumMod val="60000"/>
                    <a:lumOff val="40000"/>
                  </a:schemeClr>
                </a:solidFill>
                <a:effectLst/>
              </a:rPr>
              <a:t> </a:t>
            </a:r>
            <a:endParaRPr lang="en-US" sz="2600" dirty="0" smtClean="0">
              <a:solidFill>
                <a:schemeClr val="accent5">
                  <a:lumMod val="60000"/>
                  <a:lumOff val="40000"/>
                </a:schemeClr>
              </a:solidFill>
              <a:effectLst/>
            </a:endParaRPr>
          </a:p>
          <a:p>
            <a:pPr>
              <a:buFont typeface="Wingdings" charset="2"/>
              <a:buChar char="§"/>
            </a:pPr>
            <a:r>
              <a:rPr lang="en-US" b="1" dirty="0" smtClean="0">
                <a:effectLst/>
              </a:rPr>
              <a:t>2</a:t>
            </a:r>
            <a:r>
              <a:rPr lang="en-US" dirty="0" smtClean="0">
                <a:effectLst/>
              </a:rPr>
              <a:t> </a:t>
            </a:r>
            <a:r>
              <a:rPr lang="en-US" i="1" dirty="0" smtClean="0">
                <a:effectLst/>
              </a:rPr>
              <a:t>morning light, dawn</a:t>
            </a:r>
            <a:r>
              <a:rPr lang="en-US" dirty="0" smtClean="0">
                <a:effectLst/>
              </a:rPr>
              <a:t>, light of the morning </a:t>
            </a:r>
            <a:r>
              <a:rPr lang="en-US" dirty="0" smtClean="0">
                <a:effectLst/>
                <a:hlinkClick r:id="rId5"/>
              </a:rPr>
              <a:t>Judges 16:2</a:t>
            </a:r>
            <a:r>
              <a:rPr lang="en-US" dirty="0" smtClean="0">
                <a:effectLst/>
              </a:rPr>
              <a:t>; </a:t>
            </a:r>
            <a:r>
              <a:rPr lang="en-US" dirty="0" smtClean="0">
                <a:effectLst/>
                <a:hlinkClick r:id="rId6"/>
              </a:rPr>
              <a:t>1 Samuel 14:36</a:t>
            </a:r>
            <a:r>
              <a:rPr lang="en-US" dirty="0" smtClean="0">
                <a:effectLst/>
              </a:rPr>
              <a:t>; </a:t>
            </a:r>
            <a:r>
              <a:rPr lang="en-US" dirty="0" smtClean="0">
                <a:effectLst/>
                <a:hlinkClick r:id="rId7"/>
              </a:rPr>
              <a:t>1 Samuel 25:34,36</a:t>
            </a:r>
            <a:r>
              <a:rPr lang="en-US" dirty="0" smtClean="0">
                <a:effectLst/>
              </a:rPr>
              <a:t>; </a:t>
            </a:r>
            <a:r>
              <a:rPr lang="en-US" dirty="0" smtClean="0">
                <a:effectLst/>
                <a:hlinkClick r:id="rId8"/>
              </a:rPr>
              <a:t>2 Samuel 17:22</a:t>
            </a:r>
            <a:r>
              <a:rPr lang="en-US" dirty="0" smtClean="0">
                <a:effectLst/>
              </a:rPr>
              <a:t>; </a:t>
            </a:r>
            <a:r>
              <a:rPr lang="en-US" dirty="0" smtClean="0">
                <a:effectLst/>
                <a:hlinkClick r:id="rId9"/>
              </a:rPr>
              <a:t>2 Kings 7:9</a:t>
            </a:r>
            <a:r>
              <a:rPr lang="en-US" dirty="0" smtClean="0">
                <a:effectLst/>
              </a:rPr>
              <a:t>; </a:t>
            </a:r>
            <a:r>
              <a:rPr lang="en-US" dirty="0" smtClean="0">
                <a:effectLst/>
                <a:hlinkClick r:id="rId10"/>
              </a:rPr>
              <a:t>Micah 2:1</a:t>
            </a:r>
            <a:r>
              <a:rPr lang="en-US" dirty="0" smtClean="0">
                <a:effectLst/>
              </a:rPr>
              <a:t>; </a:t>
            </a:r>
            <a:r>
              <a:rPr lang="en-US" dirty="0" smtClean="0">
                <a:effectLst/>
                <a:hlinkClick r:id="rId11"/>
              </a:rPr>
              <a:t>2 Samuel 23:4</a:t>
            </a:r>
            <a:r>
              <a:rPr lang="en-US" dirty="0" smtClean="0">
                <a:effectLst/>
              </a:rPr>
              <a:t> (poem of David)</a:t>
            </a:r>
            <a:r>
              <a:rPr lang="he-IL" dirty="0" smtClean="0">
                <a:effectLst/>
              </a:rPr>
              <a:t>...</a:t>
            </a:r>
          </a:p>
          <a:p>
            <a:pPr>
              <a:buFont typeface="Wingdings" charset="2"/>
              <a:buChar char="§"/>
            </a:pPr>
            <a:r>
              <a:rPr lang="en-US" b="1" dirty="0" smtClean="0">
                <a:effectLst/>
              </a:rPr>
              <a:t>3</a:t>
            </a:r>
            <a:r>
              <a:rPr lang="en-US" dirty="0" smtClean="0">
                <a:effectLst/>
              </a:rPr>
              <a:t> </a:t>
            </a:r>
            <a:r>
              <a:rPr lang="en-US" i="1" dirty="0">
                <a:effectLst/>
              </a:rPr>
              <a:t>light</a:t>
            </a:r>
            <a:r>
              <a:rPr lang="en-US" dirty="0">
                <a:effectLst/>
              </a:rPr>
              <a:t> of the heavenly </a:t>
            </a:r>
            <a:r>
              <a:rPr lang="en-US" dirty="0" err="1" smtClean="0">
                <a:effectLst/>
              </a:rPr>
              <a:t>lumina</a:t>
            </a:r>
            <a:r>
              <a:rPr lang="en-US" dirty="0" smtClean="0">
                <a:effectLst/>
              </a:rPr>
              <a:t> </a:t>
            </a:r>
            <a:r>
              <a:rPr lang="en-US" i="1" dirty="0" smtClean="0">
                <a:effectLst/>
              </a:rPr>
              <a:t>moonlight </a:t>
            </a:r>
            <a:r>
              <a:rPr lang="en-US" i="1" dirty="0">
                <a:effectLst/>
              </a:rPr>
              <a:t>&amp; sunlight</a:t>
            </a:r>
            <a:r>
              <a:rPr lang="en-US" dirty="0">
                <a:effectLst/>
              </a:rPr>
              <a:t> </a:t>
            </a:r>
            <a:r>
              <a:rPr lang="en-US" dirty="0">
                <a:effectLst/>
                <a:hlinkClick r:id="rId12"/>
              </a:rPr>
              <a:t>Isaiah 30:26</a:t>
            </a:r>
            <a:r>
              <a:rPr lang="en-US" dirty="0">
                <a:effectLst/>
              </a:rPr>
              <a:t>; </a:t>
            </a:r>
            <a:r>
              <a:rPr lang="en-US" dirty="0" smtClean="0">
                <a:effectLst/>
              </a:rPr>
              <a:t>  </a:t>
            </a:r>
            <a:r>
              <a:rPr lang="en-US" dirty="0">
                <a:effectLst/>
              </a:rPr>
              <a:t> </a:t>
            </a:r>
            <a:r>
              <a:rPr lang="en-US" dirty="0" smtClean="0">
                <a:effectLst/>
              </a:rPr>
              <a:t>		</a:t>
            </a:r>
            <a:r>
              <a:rPr lang="en-US" i="1" dirty="0" smtClean="0">
                <a:effectLst/>
              </a:rPr>
              <a:t> </a:t>
            </a:r>
            <a:r>
              <a:rPr lang="en-US" i="1" dirty="0">
                <a:effectLst/>
              </a:rPr>
              <a:t>stars of light</a:t>
            </a:r>
            <a:r>
              <a:rPr lang="en-US" dirty="0">
                <a:effectLst/>
              </a:rPr>
              <a:t> </a:t>
            </a:r>
            <a:r>
              <a:rPr lang="en-US" dirty="0">
                <a:effectLst/>
                <a:hlinkClick r:id="rId13"/>
              </a:rPr>
              <a:t>Psalm 148:3</a:t>
            </a:r>
            <a:r>
              <a:rPr lang="en-US" dirty="0">
                <a:effectLst/>
              </a:rPr>
              <a:t>; </a:t>
            </a:r>
            <a:r>
              <a:rPr lang="en-US" dirty="0" smtClean="0">
                <a:effectLst/>
              </a:rPr>
              <a:t>	     </a:t>
            </a:r>
            <a:r>
              <a:rPr lang="en-US" i="1" dirty="0" smtClean="0">
                <a:effectLst/>
              </a:rPr>
              <a:t>luminaries </a:t>
            </a:r>
            <a:r>
              <a:rPr lang="en-US" i="1" dirty="0">
                <a:effectLst/>
              </a:rPr>
              <a:t>of light</a:t>
            </a:r>
            <a:r>
              <a:rPr lang="en-US" dirty="0">
                <a:effectLst/>
              </a:rPr>
              <a:t> </a:t>
            </a:r>
            <a:r>
              <a:rPr lang="en-US" dirty="0">
                <a:effectLst/>
                <a:hlinkClick r:id="rId14"/>
              </a:rPr>
              <a:t>Ezekiel 32:8</a:t>
            </a:r>
            <a:r>
              <a:rPr lang="en-US" dirty="0">
                <a:effectLst/>
              </a:rPr>
              <a:t>; </a:t>
            </a:r>
            <a:r>
              <a:rPr lang="en-US" dirty="0" smtClean="0">
                <a:effectLst/>
              </a:rPr>
              <a:t>		           </a:t>
            </a:r>
            <a:r>
              <a:rPr lang="en-US" dirty="0">
                <a:effectLst/>
                <a:hlinkClick r:id="rId15"/>
              </a:rPr>
              <a:t>Psalm 136:7</a:t>
            </a:r>
            <a:r>
              <a:rPr lang="en-US" dirty="0">
                <a:effectLst/>
              </a:rPr>
              <a:t>; so </a:t>
            </a:r>
            <a:r>
              <a:rPr lang="en-US" dirty="0" smtClean="0">
                <a:effectLst/>
              </a:rPr>
              <a:t>	</a:t>
            </a:r>
            <a:r>
              <a:rPr lang="en-US" dirty="0">
                <a:effectLst/>
              </a:rPr>
              <a:t> </a:t>
            </a:r>
            <a:r>
              <a:rPr lang="en-US" dirty="0" smtClean="0">
                <a:effectLst/>
              </a:rPr>
              <a:t>           </a:t>
            </a:r>
            <a:r>
              <a:rPr lang="en-US" i="1" dirty="0" smtClean="0">
                <a:effectLst/>
              </a:rPr>
              <a:t> </a:t>
            </a:r>
            <a:r>
              <a:rPr lang="en-US" i="1" dirty="0">
                <a:effectLst/>
              </a:rPr>
              <a:t>in sunshine</a:t>
            </a:r>
            <a:r>
              <a:rPr lang="en-US" dirty="0">
                <a:effectLst/>
              </a:rPr>
              <a:t> </a:t>
            </a:r>
            <a:r>
              <a:rPr lang="en-US" dirty="0">
                <a:effectLst/>
                <a:hlinkClick r:id="rId16"/>
              </a:rPr>
              <a:t>Isaiah 18:4</a:t>
            </a:r>
            <a:r>
              <a:rPr lang="en-US" dirty="0">
                <a:effectLst/>
              </a:rPr>
              <a:t>; the sun itself </a:t>
            </a:r>
            <a:r>
              <a:rPr lang="en-US" dirty="0">
                <a:effectLst/>
                <a:hlinkClick r:id="rId17"/>
              </a:rPr>
              <a:t>Job 31:26</a:t>
            </a:r>
            <a:r>
              <a:rPr lang="en-US" dirty="0">
                <a:effectLst/>
              </a:rPr>
              <a:t>. </a:t>
            </a:r>
          </a:p>
          <a:p>
            <a:pPr marL="0" indent="0">
              <a:buNone/>
            </a:pPr>
            <a:endParaRPr lang="en-US" dirty="0"/>
          </a:p>
        </p:txBody>
      </p:sp>
      <p:sp>
        <p:nvSpPr>
          <p:cNvPr id="4" name="TextBox 3"/>
          <p:cNvSpPr txBox="1"/>
          <p:nvPr/>
        </p:nvSpPr>
        <p:spPr>
          <a:xfrm>
            <a:off x="1780991" y="6214932"/>
            <a:ext cx="5445159" cy="369332"/>
          </a:xfrm>
          <a:prstGeom prst="rect">
            <a:avLst/>
          </a:prstGeom>
          <a:noFill/>
        </p:spPr>
        <p:txBody>
          <a:bodyPr wrap="square" rtlCol="0">
            <a:spAutoFit/>
          </a:bodyPr>
          <a:lstStyle/>
          <a:p>
            <a:r>
              <a:rPr lang="en-US" dirty="0" smtClean="0"/>
              <a:t>There are 11 entries for this root, let’s view some more</a:t>
            </a:r>
            <a:endParaRPr lang="en-US" dirty="0"/>
          </a:p>
        </p:txBody>
      </p:sp>
      <p:pic>
        <p:nvPicPr>
          <p:cNvPr id="5" name="Picture 4" descr="arrow white.jpg"/>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019775" y="6214932"/>
            <a:ext cx="436838" cy="436838"/>
          </a:xfrm>
          <a:prstGeom prst="rect">
            <a:avLst/>
          </a:prstGeom>
        </p:spPr>
      </p:pic>
      <p:pic>
        <p:nvPicPr>
          <p:cNvPr id="7" name="Picture 6"/>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4112186" y="2443662"/>
            <a:ext cx="783530" cy="315810"/>
          </a:xfrm>
          <a:prstGeom prst="rect">
            <a:avLst/>
          </a:prstGeom>
        </p:spPr>
      </p:pic>
      <p:pic>
        <p:nvPicPr>
          <p:cNvPr id="8" name="Picture 7"/>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262310" y="5037499"/>
            <a:ext cx="1037362" cy="276752"/>
          </a:xfrm>
          <a:prstGeom prst="rect">
            <a:avLst/>
          </a:prstGeom>
        </p:spPr>
      </p:pic>
      <p:pic>
        <p:nvPicPr>
          <p:cNvPr id="10" name="Picture 9"/>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266074" y="5047483"/>
            <a:ext cx="1072840" cy="272266"/>
          </a:xfrm>
          <a:prstGeom prst="rect">
            <a:avLst/>
          </a:prstGeom>
        </p:spPr>
      </p:pic>
      <p:pic>
        <p:nvPicPr>
          <p:cNvPr id="12" name="Picture 11"/>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2567538" y="5312251"/>
            <a:ext cx="1457682" cy="272750"/>
          </a:xfrm>
          <a:prstGeom prst="rect">
            <a:avLst/>
          </a:prstGeom>
        </p:spPr>
      </p:pic>
      <p:pic>
        <p:nvPicPr>
          <p:cNvPr id="15" name="Picture 14"/>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5948279" y="5290970"/>
            <a:ext cx="894164" cy="315708"/>
          </a:xfrm>
          <a:prstGeom prst="rect">
            <a:avLst/>
          </a:prstGeom>
        </p:spPr>
      </p:pic>
    </p:spTree>
    <p:extLst>
      <p:ext uri="{BB962C8B-B14F-4D97-AF65-F5344CB8AC3E}">
        <p14:creationId xmlns:p14="http://schemas.microsoft.com/office/powerpoint/2010/main" val="34397748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2577"/>
            <a:ext cx="7770813" cy="5855564"/>
          </a:xfrm>
        </p:spPr>
        <p:txBody>
          <a:bodyPr>
            <a:normAutofit fontScale="77500" lnSpcReduction="20000"/>
          </a:bodyPr>
          <a:lstStyle/>
          <a:p>
            <a:pPr>
              <a:buFont typeface="Wingdings" charset="2"/>
              <a:buChar char="§"/>
            </a:pPr>
            <a:r>
              <a:rPr lang="en-US" b="1" dirty="0">
                <a:effectLst/>
              </a:rPr>
              <a:t>4</a:t>
            </a:r>
            <a:r>
              <a:rPr lang="en-US" dirty="0">
                <a:effectLst/>
              </a:rPr>
              <a:t> </a:t>
            </a:r>
            <a:r>
              <a:rPr lang="en-US" i="1" dirty="0">
                <a:effectLst/>
              </a:rPr>
              <a:t>daylight</a:t>
            </a:r>
            <a:r>
              <a:rPr lang="en-US" dirty="0">
                <a:effectLst/>
              </a:rPr>
              <a:t> </a:t>
            </a:r>
            <a:r>
              <a:rPr lang="en-US" dirty="0" smtClean="0">
                <a:effectLst/>
              </a:rPr>
              <a:t>	   </a:t>
            </a:r>
            <a:r>
              <a:rPr lang="en-US" dirty="0">
                <a:effectLst/>
              </a:rPr>
              <a:t> </a:t>
            </a:r>
            <a:r>
              <a:rPr lang="en-US" dirty="0" smtClean="0">
                <a:effectLst/>
              </a:rPr>
              <a:t>        </a:t>
            </a:r>
            <a:r>
              <a:rPr lang="en-US" i="1" dirty="0" smtClean="0">
                <a:effectLst/>
              </a:rPr>
              <a:t> </a:t>
            </a:r>
            <a:r>
              <a:rPr lang="en-US" i="1" dirty="0">
                <a:effectLst/>
              </a:rPr>
              <a:t>light of the wicked</a:t>
            </a:r>
            <a:r>
              <a:rPr lang="en-US" dirty="0">
                <a:effectLst/>
              </a:rPr>
              <a:t> </a:t>
            </a:r>
            <a:r>
              <a:rPr lang="en-US" dirty="0">
                <a:effectLst/>
                <a:hlinkClick r:id="rId2"/>
              </a:rPr>
              <a:t>Job 38:15</a:t>
            </a:r>
            <a:r>
              <a:rPr lang="en-US" dirty="0">
                <a:effectLst/>
              </a:rPr>
              <a:t> (their work-day being the night); </a:t>
            </a:r>
            <a:r>
              <a:rPr lang="en-US" dirty="0" smtClean="0">
                <a:effectLst/>
              </a:rPr>
              <a:t>	      </a:t>
            </a:r>
            <a:r>
              <a:rPr lang="en-US" i="1" dirty="0">
                <a:effectLst/>
              </a:rPr>
              <a:t>a day of light</a:t>
            </a:r>
            <a:r>
              <a:rPr lang="en-US" dirty="0">
                <a:effectLst/>
              </a:rPr>
              <a:t> </a:t>
            </a:r>
            <a:r>
              <a:rPr lang="en-US" dirty="0">
                <a:effectLst/>
                <a:hlinkClick r:id="rId3"/>
              </a:rPr>
              <a:t>Amos 8:9</a:t>
            </a:r>
            <a:r>
              <a:rPr lang="en-US" dirty="0">
                <a:effectLst/>
              </a:rPr>
              <a:t> (= a clear, sunshiny day). </a:t>
            </a:r>
          </a:p>
          <a:p>
            <a:pPr>
              <a:buFont typeface="Wingdings" charset="2"/>
              <a:buChar char="§"/>
            </a:pPr>
            <a:r>
              <a:rPr lang="en-US" b="1" dirty="0">
                <a:effectLst/>
              </a:rPr>
              <a:t>5</a:t>
            </a:r>
            <a:r>
              <a:rPr lang="en-US" dirty="0">
                <a:effectLst/>
              </a:rPr>
              <a:t> </a:t>
            </a:r>
            <a:r>
              <a:rPr lang="en-US" i="1" dirty="0">
                <a:effectLst/>
              </a:rPr>
              <a:t>lightning</a:t>
            </a:r>
            <a:r>
              <a:rPr lang="en-US" dirty="0">
                <a:effectLst/>
              </a:rPr>
              <a:t> </a:t>
            </a:r>
            <a:r>
              <a:rPr lang="en-US" dirty="0">
                <a:effectLst/>
                <a:hlinkClick r:id="rId2"/>
              </a:rPr>
              <a:t>Job 36:32</a:t>
            </a:r>
            <a:r>
              <a:rPr lang="en-US" dirty="0">
                <a:effectLst/>
              </a:rPr>
              <a:t>; </a:t>
            </a:r>
            <a:r>
              <a:rPr lang="en-US" dirty="0">
                <a:effectLst/>
                <a:hlinkClick r:id="rId2"/>
              </a:rPr>
              <a:t>Job 37:3</a:t>
            </a:r>
            <a:r>
              <a:rPr lang="en-US" dirty="0">
                <a:effectLst/>
              </a:rPr>
              <a:t>,11,15 compare </a:t>
            </a:r>
            <a:r>
              <a:rPr lang="en-US" dirty="0">
                <a:effectLst/>
                <a:hlinkClick r:id="rId4"/>
              </a:rPr>
              <a:t>Habakkuk 3:11</a:t>
            </a:r>
            <a:r>
              <a:rPr lang="en-US" dirty="0">
                <a:effectLst/>
              </a:rPr>
              <a:t>. </a:t>
            </a:r>
          </a:p>
          <a:p>
            <a:pPr>
              <a:buFont typeface="Wingdings" charset="2"/>
              <a:buChar char="§"/>
            </a:pPr>
            <a:r>
              <a:rPr lang="en-US" b="1" dirty="0">
                <a:effectLst/>
              </a:rPr>
              <a:t>6</a:t>
            </a:r>
            <a:r>
              <a:rPr lang="en-US" dirty="0">
                <a:effectLst/>
              </a:rPr>
              <a:t> </a:t>
            </a:r>
            <a:r>
              <a:rPr lang="en-US" i="1" dirty="0">
                <a:effectLst/>
              </a:rPr>
              <a:t>light</a:t>
            </a:r>
            <a:r>
              <a:rPr lang="en-US" dirty="0">
                <a:effectLst/>
              </a:rPr>
              <a:t> of lamp </a:t>
            </a:r>
            <a:r>
              <a:rPr lang="en-US" dirty="0">
                <a:effectLst/>
                <a:hlinkClick r:id="rId5"/>
              </a:rPr>
              <a:t>Proverbs 13:9</a:t>
            </a:r>
            <a:r>
              <a:rPr lang="en-US" dirty="0">
                <a:effectLst/>
              </a:rPr>
              <a:t>; </a:t>
            </a:r>
            <a:r>
              <a:rPr lang="en-US" dirty="0">
                <a:effectLst/>
                <a:hlinkClick r:id="rId6"/>
              </a:rPr>
              <a:t>Jeremiah 25:10</a:t>
            </a:r>
            <a:r>
              <a:rPr lang="en-US" dirty="0">
                <a:effectLst/>
              </a:rPr>
              <a:t>; of crocodile's hot breath </a:t>
            </a:r>
            <a:r>
              <a:rPr lang="en-US" dirty="0">
                <a:effectLst/>
                <a:hlinkClick r:id="rId7"/>
              </a:rPr>
              <a:t>Job 41:10</a:t>
            </a:r>
            <a:r>
              <a:rPr lang="en-US" dirty="0">
                <a:effectLst/>
              </a:rPr>
              <a:t>. </a:t>
            </a:r>
          </a:p>
          <a:p>
            <a:pPr>
              <a:buFont typeface="Wingdings" charset="2"/>
              <a:buChar char="§"/>
            </a:pPr>
            <a:r>
              <a:rPr lang="en-US" b="1" dirty="0">
                <a:effectLst/>
              </a:rPr>
              <a:t>7</a:t>
            </a:r>
            <a:r>
              <a:rPr lang="en-US" dirty="0">
                <a:effectLst/>
              </a:rPr>
              <a:t> </a:t>
            </a:r>
            <a:r>
              <a:rPr lang="en-US" i="1" dirty="0">
                <a:effectLst/>
              </a:rPr>
              <a:t>light of life</a:t>
            </a:r>
            <a:r>
              <a:rPr lang="en-US" dirty="0">
                <a:effectLst/>
              </a:rPr>
              <a:t> </a:t>
            </a:r>
            <a:r>
              <a:rPr lang="en-US" dirty="0" smtClean="0">
                <a:effectLst/>
              </a:rPr>
              <a:t>	              </a:t>
            </a:r>
            <a:r>
              <a:rPr lang="en-US" dirty="0">
                <a:effectLst/>
                <a:hlinkClick r:id="rId2"/>
              </a:rPr>
              <a:t>Job 33:30</a:t>
            </a:r>
            <a:r>
              <a:rPr lang="en-US" dirty="0">
                <a:effectLst/>
              </a:rPr>
              <a:t>; </a:t>
            </a:r>
            <a:r>
              <a:rPr lang="en-US" dirty="0">
                <a:effectLst/>
                <a:hlinkClick r:id="rId8"/>
              </a:rPr>
              <a:t>Psalm 56:14</a:t>
            </a:r>
            <a:r>
              <a:rPr lang="en-US" dirty="0">
                <a:effectLst/>
              </a:rPr>
              <a:t>; compare  </a:t>
            </a:r>
            <a:r>
              <a:rPr lang="en-US" dirty="0" smtClean="0">
                <a:effectLst/>
              </a:rPr>
              <a:t>      </a:t>
            </a:r>
            <a:r>
              <a:rPr lang="en-US" dirty="0" smtClean="0">
                <a:effectLst/>
                <a:hlinkClick r:id="rId9"/>
              </a:rPr>
              <a:t>Job </a:t>
            </a:r>
            <a:r>
              <a:rPr lang="en-US" dirty="0">
                <a:effectLst/>
                <a:hlinkClick r:id="rId9"/>
              </a:rPr>
              <a:t>3:16</a:t>
            </a:r>
            <a:r>
              <a:rPr lang="en-US" dirty="0">
                <a:effectLst/>
              </a:rPr>
              <a:t>,20. </a:t>
            </a:r>
          </a:p>
          <a:p>
            <a:pPr>
              <a:buFont typeface="Wingdings" charset="2"/>
              <a:buChar char="§"/>
            </a:pPr>
            <a:r>
              <a:rPr lang="en-US" b="1" dirty="0">
                <a:effectLst/>
              </a:rPr>
              <a:t>8</a:t>
            </a:r>
            <a:r>
              <a:rPr lang="en-US" dirty="0">
                <a:effectLst/>
              </a:rPr>
              <a:t> </a:t>
            </a:r>
            <a:r>
              <a:rPr lang="en-US" i="1" dirty="0">
                <a:effectLst/>
              </a:rPr>
              <a:t>light of prosperity</a:t>
            </a:r>
            <a:r>
              <a:rPr lang="en-US" dirty="0">
                <a:effectLst/>
              </a:rPr>
              <a:t> </a:t>
            </a:r>
            <a:r>
              <a:rPr lang="en-US" dirty="0">
                <a:effectLst/>
                <a:hlinkClick r:id="rId10"/>
              </a:rPr>
              <a:t>Job 22:28</a:t>
            </a:r>
            <a:r>
              <a:rPr lang="en-US" dirty="0">
                <a:effectLst/>
              </a:rPr>
              <a:t>; </a:t>
            </a:r>
            <a:r>
              <a:rPr lang="en-US" dirty="0">
                <a:effectLst/>
                <a:hlinkClick r:id="rId11"/>
              </a:rPr>
              <a:t>Job 30:26</a:t>
            </a:r>
            <a:r>
              <a:rPr lang="en-US" dirty="0">
                <a:effectLst/>
              </a:rPr>
              <a:t>; </a:t>
            </a:r>
            <a:r>
              <a:rPr lang="en-US" dirty="0">
                <a:effectLst/>
                <a:hlinkClick r:id="rId12"/>
              </a:rPr>
              <a:t>Psalm 97:11</a:t>
            </a:r>
            <a:r>
              <a:rPr lang="en-US" dirty="0">
                <a:effectLst/>
              </a:rPr>
              <a:t>; </a:t>
            </a:r>
            <a:r>
              <a:rPr lang="en-US" dirty="0">
                <a:effectLst/>
                <a:hlinkClick r:id="rId13"/>
              </a:rPr>
              <a:t>Lamentations 3:2</a:t>
            </a:r>
            <a:r>
              <a:rPr lang="en-US" dirty="0">
                <a:effectLst/>
              </a:rPr>
              <a:t>. </a:t>
            </a:r>
          </a:p>
          <a:p>
            <a:pPr>
              <a:buFont typeface="Wingdings" charset="2"/>
              <a:buChar char="§"/>
            </a:pPr>
            <a:r>
              <a:rPr lang="en-US" b="1" dirty="0">
                <a:effectLst/>
              </a:rPr>
              <a:t>9</a:t>
            </a:r>
            <a:r>
              <a:rPr lang="en-US" dirty="0">
                <a:effectLst/>
              </a:rPr>
              <a:t> </a:t>
            </a:r>
            <a:r>
              <a:rPr lang="en-US" i="1" dirty="0">
                <a:effectLst/>
              </a:rPr>
              <a:t>light of instruction</a:t>
            </a:r>
            <a:r>
              <a:rPr lang="en-US" dirty="0">
                <a:effectLst/>
              </a:rPr>
              <a:t> </a:t>
            </a:r>
            <a:r>
              <a:rPr lang="en-US" dirty="0" smtClean="0">
                <a:effectLst/>
              </a:rPr>
              <a:t>		     </a:t>
            </a:r>
            <a:r>
              <a:rPr lang="en-US" dirty="0">
                <a:effectLst/>
              </a:rPr>
              <a:t> </a:t>
            </a:r>
            <a:r>
              <a:rPr lang="en-US" dirty="0" smtClean="0">
                <a:effectLst/>
                <a:hlinkClick r:id="rId14"/>
              </a:rPr>
              <a:t>Proverbs </a:t>
            </a:r>
            <a:r>
              <a:rPr lang="en-US" dirty="0">
                <a:effectLst/>
                <a:hlinkClick r:id="rId14"/>
              </a:rPr>
              <a:t>6:23</a:t>
            </a:r>
            <a:r>
              <a:rPr lang="en-US" dirty="0">
                <a:effectLst/>
              </a:rPr>
              <a:t> </a:t>
            </a:r>
            <a:r>
              <a:rPr lang="en-US" i="1" dirty="0">
                <a:effectLst/>
              </a:rPr>
              <a:t>the commandment</a:t>
            </a:r>
            <a:r>
              <a:rPr lang="en-US" dirty="0">
                <a:effectLst/>
              </a:rPr>
              <a:t> is </a:t>
            </a:r>
            <a:r>
              <a:rPr lang="en-US" i="1" dirty="0">
                <a:effectLst/>
              </a:rPr>
              <a:t>a lamp and instruction a light</a:t>
            </a:r>
            <a:r>
              <a:rPr lang="en-US" dirty="0">
                <a:effectLst/>
              </a:rPr>
              <a:t>; so as a light to the nations </a:t>
            </a:r>
            <a:r>
              <a:rPr lang="en-US" dirty="0" smtClean="0">
                <a:effectLst/>
              </a:rPr>
              <a:t>	            </a:t>
            </a:r>
            <a:r>
              <a:rPr lang="en-US" dirty="0">
                <a:effectLst/>
                <a:hlinkClick r:id="rId15"/>
              </a:rPr>
              <a:t>Isaiah 42:6</a:t>
            </a:r>
            <a:r>
              <a:rPr lang="en-US" dirty="0">
                <a:effectLst/>
              </a:rPr>
              <a:t>; </a:t>
            </a:r>
            <a:r>
              <a:rPr lang="en-US" dirty="0">
                <a:effectLst/>
                <a:hlinkClick r:id="rId16"/>
              </a:rPr>
              <a:t>Isaiah 49:6</a:t>
            </a:r>
            <a:r>
              <a:rPr lang="en-US" dirty="0">
                <a:effectLst/>
              </a:rPr>
              <a:t>; and a leader shining as a great light </a:t>
            </a:r>
            <a:r>
              <a:rPr lang="en-US" dirty="0">
                <a:effectLst/>
                <a:hlinkClick r:id="rId17"/>
              </a:rPr>
              <a:t>Isaiah 9:1</a:t>
            </a:r>
            <a:r>
              <a:rPr lang="en-US" dirty="0">
                <a:effectLst/>
              </a:rPr>
              <a:t> (twice in verse). </a:t>
            </a:r>
          </a:p>
          <a:p>
            <a:pPr>
              <a:buFont typeface="Wingdings" charset="2"/>
              <a:buChar char="§"/>
            </a:pPr>
            <a:r>
              <a:rPr lang="en-US" b="1" dirty="0">
                <a:effectLst/>
              </a:rPr>
              <a:t>10</a:t>
            </a:r>
            <a:r>
              <a:rPr lang="en-US" dirty="0">
                <a:effectLst/>
              </a:rPr>
              <a:t> </a:t>
            </a:r>
            <a:r>
              <a:rPr lang="en-US" i="1" dirty="0">
                <a:effectLst/>
              </a:rPr>
              <a:t>light</a:t>
            </a:r>
            <a:r>
              <a:rPr lang="en-US" dirty="0">
                <a:effectLst/>
              </a:rPr>
              <a:t> of face </a:t>
            </a:r>
            <a:r>
              <a:rPr lang="en-US" dirty="0" smtClean="0">
                <a:effectLst/>
              </a:rPr>
              <a:t>	               = </a:t>
            </a:r>
            <a:r>
              <a:rPr lang="en-US" dirty="0">
                <a:effectLst/>
              </a:rPr>
              <a:t>bright, cheerful face (of men) </a:t>
            </a:r>
            <a:r>
              <a:rPr lang="en-US" dirty="0">
                <a:effectLst/>
                <a:hlinkClick r:id="rId18"/>
              </a:rPr>
              <a:t>Job 29:24</a:t>
            </a:r>
            <a:r>
              <a:rPr lang="en-US" dirty="0">
                <a:effectLst/>
              </a:rPr>
              <a:t>; betokening king's favor </a:t>
            </a:r>
            <a:r>
              <a:rPr lang="en-US" dirty="0">
                <a:effectLst/>
                <a:hlinkClick r:id="rId19"/>
              </a:rPr>
              <a:t>Proverbs 16:15</a:t>
            </a:r>
            <a:r>
              <a:rPr lang="en-US" dirty="0">
                <a:effectLst/>
              </a:rPr>
              <a:t> (compare </a:t>
            </a:r>
            <a:r>
              <a:rPr lang="en-US" dirty="0" smtClean="0">
                <a:effectLst/>
              </a:rPr>
              <a:t>	    </a:t>
            </a:r>
            <a:r>
              <a:rPr lang="en-US" dirty="0">
                <a:effectLst/>
                <a:hlinkClick r:id="rId20"/>
              </a:rPr>
              <a:t>Psalm 38:11</a:t>
            </a:r>
            <a:r>
              <a:rPr lang="en-US" dirty="0">
                <a:effectLst/>
              </a:rPr>
              <a:t>); of God = shining, </a:t>
            </a:r>
            <a:r>
              <a:rPr lang="en-US" dirty="0" smtClean="0">
                <a:effectLst/>
              </a:rPr>
              <a:t>enlightening, favoring face </a:t>
            </a:r>
            <a:r>
              <a:rPr lang="en-US" dirty="0" smtClean="0">
                <a:effectLst/>
                <a:hlinkClick r:id="rId21"/>
              </a:rPr>
              <a:t>Psalm 4:7</a:t>
            </a:r>
            <a:r>
              <a:rPr lang="en-US" dirty="0" smtClean="0">
                <a:effectLst/>
              </a:rPr>
              <a:t>; </a:t>
            </a:r>
            <a:r>
              <a:rPr lang="en-US" dirty="0" smtClean="0">
                <a:effectLst/>
                <a:hlinkClick r:id="rId22"/>
              </a:rPr>
              <a:t>Psalm 44:4</a:t>
            </a:r>
            <a:r>
              <a:rPr lang="en-US" dirty="0" smtClean="0">
                <a:effectLst/>
              </a:rPr>
              <a:t>; </a:t>
            </a:r>
            <a:r>
              <a:rPr lang="en-US" dirty="0" smtClean="0">
                <a:effectLst/>
                <a:hlinkClick r:id="rId23"/>
              </a:rPr>
              <a:t>Psalm 89:16</a:t>
            </a:r>
            <a:r>
              <a:rPr lang="en-US" dirty="0" smtClean="0">
                <a:effectLst/>
              </a:rPr>
              <a:t>. </a:t>
            </a:r>
          </a:p>
          <a:p>
            <a:pPr>
              <a:buFont typeface="Wingdings" charset="2"/>
              <a:buChar char="§"/>
            </a:pPr>
            <a:r>
              <a:rPr lang="en-US" b="1" dirty="0" smtClean="0">
                <a:effectLst/>
              </a:rPr>
              <a:t>11</a:t>
            </a:r>
            <a:r>
              <a:rPr lang="en-US" dirty="0" smtClean="0">
                <a:effectLst/>
              </a:rPr>
              <a:t> God as the light of Israel </a:t>
            </a:r>
            <a:r>
              <a:rPr lang="en-US" dirty="0" smtClean="0">
                <a:effectLst/>
                <a:hlinkClick r:id="rId24"/>
              </a:rPr>
              <a:t>Isaiah 10:17</a:t>
            </a:r>
            <a:r>
              <a:rPr lang="en-US" dirty="0" smtClean="0">
                <a:effectLst/>
              </a:rPr>
              <a:t>, as source enlightenment &amp; prosperity; light &amp; salvation </a:t>
            </a:r>
            <a:r>
              <a:rPr lang="en-US" dirty="0" smtClean="0">
                <a:effectLst/>
                <a:hlinkClick r:id="rId25"/>
              </a:rPr>
              <a:t>Psalm 27:1</a:t>
            </a:r>
            <a:r>
              <a:rPr lang="en-US" dirty="0" smtClean="0">
                <a:effectLst/>
              </a:rPr>
              <a:t>; light to guide</a:t>
            </a:r>
            <a:r>
              <a:rPr lang="en-US" dirty="0" smtClean="0">
                <a:effectLst/>
                <a:hlinkClick r:id="rId26"/>
              </a:rPr>
              <a:t> Micah 7:8</a:t>
            </a:r>
            <a:r>
              <a:rPr lang="en-US" dirty="0" smtClean="0">
                <a:effectLst/>
              </a:rPr>
              <a:t> compare </a:t>
            </a:r>
            <a:r>
              <a:rPr lang="en-US" dirty="0" smtClean="0">
                <a:effectLst/>
                <a:hlinkClick r:id="rId27"/>
              </a:rPr>
              <a:t>Psalm 43:3</a:t>
            </a:r>
            <a:r>
              <a:rPr lang="en-US" dirty="0" smtClean="0">
                <a:effectLst/>
              </a:rPr>
              <a:t>; everlasting light of Zion, instead of sun &amp; moon </a:t>
            </a:r>
            <a:r>
              <a:rPr lang="en-US" dirty="0" smtClean="0">
                <a:effectLst/>
                <a:hlinkClick r:id="rId28"/>
              </a:rPr>
              <a:t>Isaiah 60:19,20</a:t>
            </a:r>
            <a:r>
              <a:rPr lang="en-US" dirty="0" smtClean="0">
                <a:effectLst/>
              </a:rPr>
              <a:t>; house of Jacob is to walk in his light </a:t>
            </a:r>
            <a:r>
              <a:rPr lang="en-US" dirty="0" smtClean="0">
                <a:effectLst/>
                <a:hlinkClick r:id="rId29"/>
              </a:rPr>
              <a:t>Isaiah 2:5</a:t>
            </a:r>
            <a:r>
              <a:rPr lang="en-US" dirty="0" smtClean="0">
                <a:effectLst/>
              </a:rPr>
              <a:t>. </a:t>
            </a:r>
          </a:p>
          <a:p>
            <a:endParaRPr lang="en-US" dirty="0"/>
          </a:p>
        </p:txBody>
      </p:sp>
      <p:pic>
        <p:nvPicPr>
          <p:cNvPr id="5" name="Picture 4" descr="arrow white.jpg"/>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8208997" y="6115152"/>
            <a:ext cx="495232" cy="495232"/>
          </a:xfrm>
          <a:prstGeom prst="rect">
            <a:avLst/>
          </a:prstGeom>
        </p:spPr>
      </p:pic>
      <p:pic>
        <p:nvPicPr>
          <p:cNvPr id="2" name="Picture 1"/>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2064995" y="485304"/>
            <a:ext cx="1154068" cy="238066"/>
          </a:xfrm>
          <a:prstGeom prst="rect">
            <a:avLst/>
          </a:prstGeom>
        </p:spPr>
      </p:pic>
      <p:pic>
        <p:nvPicPr>
          <p:cNvPr id="6" name="Picture 5"/>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1809154" y="720570"/>
            <a:ext cx="694422" cy="161716"/>
          </a:xfrm>
          <a:prstGeom prst="rect">
            <a:avLst/>
          </a:prstGeom>
        </p:spPr>
      </p:pic>
      <p:pic>
        <p:nvPicPr>
          <p:cNvPr id="10" name="Picture 9"/>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2286298" y="2301470"/>
            <a:ext cx="1014998" cy="212364"/>
          </a:xfrm>
          <a:prstGeom prst="rect">
            <a:avLst/>
          </a:prstGeom>
        </p:spPr>
      </p:pic>
      <p:pic>
        <p:nvPicPr>
          <p:cNvPr id="12" name="Picture 11"/>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6423282" y="2301470"/>
            <a:ext cx="342136" cy="178050"/>
          </a:xfrm>
          <a:prstGeom prst="rect">
            <a:avLst/>
          </a:prstGeom>
        </p:spPr>
      </p:pic>
      <p:pic>
        <p:nvPicPr>
          <p:cNvPr id="14" name="Picture 13"/>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2894073" y="3238705"/>
            <a:ext cx="1777414" cy="226490"/>
          </a:xfrm>
          <a:prstGeom prst="rect">
            <a:avLst/>
          </a:prstGeom>
        </p:spPr>
      </p:pic>
      <p:pic>
        <p:nvPicPr>
          <p:cNvPr id="16" name="Picture 15"/>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6011350" y="3420872"/>
            <a:ext cx="808890" cy="210872"/>
          </a:xfrm>
          <a:prstGeom prst="rect">
            <a:avLst/>
          </a:prstGeom>
        </p:spPr>
      </p:pic>
      <p:pic>
        <p:nvPicPr>
          <p:cNvPr id="19" name="Picture 18"/>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2558398" y="4090676"/>
            <a:ext cx="769516" cy="262296"/>
          </a:xfrm>
          <a:prstGeom prst="rect">
            <a:avLst/>
          </a:prstGeom>
        </p:spPr>
      </p:pic>
      <p:pic>
        <p:nvPicPr>
          <p:cNvPr id="21" name="Picture 20"/>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4586846" y="4291846"/>
            <a:ext cx="842390" cy="231884"/>
          </a:xfrm>
          <a:prstGeom prst="rect">
            <a:avLst/>
          </a:prstGeom>
        </p:spPr>
      </p:pic>
    </p:spTree>
    <p:extLst>
      <p:ext uri="{BB962C8B-B14F-4D97-AF65-F5344CB8AC3E}">
        <p14:creationId xmlns:p14="http://schemas.microsoft.com/office/powerpoint/2010/main" val="21101284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
            </a:r>
            <a:br>
              <a:rPr lang="en-US" dirty="0" smtClean="0">
                <a:effectLst/>
              </a:rPr>
            </a:br>
            <a:r>
              <a:rPr lang="en-US" sz="3600" dirty="0" smtClean="0">
                <a:effectLst/>
              </a:rPr>
              <a:t>Also, consider comparing and</a:t>
            </a:r>
            <a:br>
              <a:rPr lang="en-US" sz="3600" dirty="0" smtClean="0">
                <a:effectLst/>
              </a:rPr>
            </a:br>
            <a:r>
              <a:rPr lang="en-US" sz="3600" dirty="0" smtClean="0">
                <a:effectLst/>
              </a:rPr>
              <a:t> contrasting “translations”</a:t>
            </a:r>
            <a:endParaRPr lang="en-US" sz="3600" dirty="0">
              <a:effectLst/>
            </a:endParaRPr>
          </a:p>
        </p:txBody>
      </p:sp>
      <p:sp>
        <p:nvSpPr>
          <p:cNvPr id="3" name="Content Placeholder 2"/>
          <p:cNvSpPr>
            <a:spLocks noGrp="1"/>
          </p:cNvSpPr>
          <p:nvPr>
            <p:ph idx="1"/>
          </p:nvPr>
        </p:nvSpPr>
        <p:spPr>
          <a:xfrm>
            <a:off x="685800" y="1372330"/>
            <a:ext cx="7770813" cy="4753833"/>
          </a:xfrm>
        </p:spPr>
        <p:txBody>
          <a:bodyPr>
            <a:normAutofit fontScale="62500" lnSpcReduction="20000"/>
          </a:bodyPr>
          <a:lstStyle/>
          <a:p>
            <a:pPr marL="0" indent="0">
              <a:buNone/>
            </a:pPr>
            <a:r>
              <a:rPr lang="en-US" sz="8000" dirty="0" smtClean="0">
                <a:solidFill>
                  <a:schemeClr val="accent5">
                    <a:lumMod val="60000"/>
                    <a:lumOff val="40000"/>
                  </a:schemeClr>
                </a:solidFill>
                <a:effectLst/>
              </a:rPr>
              <a:t> </a:t>
            </a:r>
          </a:p>
          <a:p>
            <a:pPr marL="0" indent="0">
              <a:buNone/>
            </a:pPr>
            <a:r>
              <a:rPr lang="en-US" sz="5100" dirty="0" smtClean="0">
                <a:solidFill>
                  <a:schemeClr val="bg2">
                    <a:lumMod val="50000"/>
                  </a:schemeClr>
                </a:solidFill>
                <a:effectLst/>
              </a:rPr>
              <a:t>Take a word in a verse of Torah and look it up in multiple translations.</a:t>
            </a:r>
            <a:br>
              <a:rPr lang="en-US" sz="5100" dirty="0" smtClean="0">
                <a:solidFill>
                  <a:schemeClr val="bg2">
                    <a:lumMod val="50000"/>
                  </a:schemeClr>
                </a:solidFill>
                <a:effectLst/>
              </a:rPr>
            </a:br>
            <a:r>
              <a:rPr lang="en-US" sz="5100" dirty="0" smtClean="0">
                <a:solidFill>
                  <a:schemeClr val="bg2">
                    <a:lumMod val="50000"/>
                  </a:schemeClr>
                </a:solidFill>
                <a:effectLst/>
              </a:rPr>
              <a:t/>
            </a:r>
            <a:br>
              <a:rPr lang="en-US" sz="5100" dirty="0" smtClean="0">
                <a:solidFill>
                  <a:schemeClr val="bg2">
                    <a:lumMod val="50000"/>
                  </a:schemeClr>
                </a:solidFill>
                <a:effectLst/>
              </a:rPr>
            </a:br>
            <a:r>
              <a:rPr lang="en-US" sz="5100" dirty="0" smtClean="0">
                <a:solidFill>
                  <a:schemeClr val="bg2">
                    <a:lumMod val="50000"/>
                  </a:schemeClr>
                </a:solidFill>
                <a:effectLst/>
              </a:rPr>
              <a:t>This will help you to attain a sense of how very much a translation is really an individual or denominational commission’s interpretation. </a:t>
            </a:r>
            <a:r>
              <a:rPr lang="en-US" sz="5100" dirty="0" smtClean="0">
                <a:solidFill>
                  <a:schemeClr val="accent4">
                    <a:lumMod val="60000"/>
                    <a:lumOff val="40000"/>
                  </a:schemeClr>
                </a:solidFill>
                <a:effectLst/>
              </a:rPr>
              <a:t/>
            </a:r>
            <a:br>
              <a:rPr lang="en-US" sz="5100" dirty="0" smtClean="0">
                <a:solidFill>
                  <a:schemeClr val="accent4">
                    <a:lumMod val="60000"/>
                    <a:lumOff val="40000"/>
                  </a:schemeClr>
                </a:solidFill>
                <a:effectLst/>
              </a:rPr>
            </a:br>
            <a:endParaRPr lang="en-US" sz="5100" dirty="0" smtClean="0">
              <a:solidFill>
                <a:schemeClr val="accent4">
                  <a:lumMod val="60000"/>
                  <a:lumOff val="40000"/>
                </a:schemeClr>
              </a:solidFill>
              <a:effectLst/>
            </a:endParaRPr>
          </a:p>
          <a:p>
            <a:pPr marL="0" indent="0">
              <a:buNone/>
            </a:pPr>
            <a:r>
              <a:rPr lang="en-US" sz="5100" dirty="0" smtClean="0">
                <a:effectLst/>
              </a:rPr>
              <a:t>Let’s look at a helpful resource for doing so:</a:t>
            </a:r>
          </a:p>
        </p:txBody>
      </p:sp>
    </p:spTree>
    <p:extLst>
      <p:ext uri="{BB962C8B-B14F-4D97-AF65-F5344CB8AC3E}">
        <p14:creationId xmlns:p14="http://schemas.microsoft.com/office/powerpoint/2010/main" val="35302739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675" y="224567"/>
            <a:ext cx="7249412" cy="3991947"/>
          </a:xfrm>
        </p:spPr>
        <p:txBody>
          <a:bodyPr>
            <a:noAutofit/>
          </a:bodyPr>
          <a:lstStyle/>
          <a:p>
            <a:pPr marL="0" indent="0">
              <a:buNone/>
            </a:pPr>
            <a:endParaRPr lang="en-US" dirty="0" smtClean="0">
              <a:solidFill>
                <a:schemeClr val="accent4">
                  <a:lumMod val="60000"/>
                  <a:lumOff val="40000"/>
                </a:schemeClr>
              </a:solidFill>
              <a:effectLst/>
            </a:endParaRPr>
          </a:p>
          <a:p>
            <a:pPr marL="342900" lvl="1" indent="0">
              <a:buNone/>
            </a:pPr>
            <a:r>
              <a:rPr lang="en-US" sz="2400" dirty="0" smtClean="0">
                <a:solidFill>
                  <a:schemeClr val="accent5"/>
                </a:solidFill>
                <a:effectLst/>
              </a:rPr>
              <a:t>Much </a:t>
            </a:r>
            <a:r>
              <a:rPr lang="en-US" sz="2400" dirty="0">
                <a:solidFill>
                  <a:schemeClr val="accent5"/>
                </a:solidFill>
                <a:effectLst/>
              </a:rPr>
              <a:t>as scientists have articulated the ever-</a:t>
            </a:r>
            <a:r>
              <a:rPr lang="en-US" sz="2400" dirty="0" smtClean="0">
                <a:solidFill>
                  <a:schemeClr val="accent5"/>
                </a:solidFill>
                <a:effectLst/>
              </a:rPr>
              <a:t>evolving </a:t>
            </a:r>
            <a:endParaRPr lang="en-US" sz="2400" dirty="0">
              <a:solidFill>
                <a:schemeClr val="accent5"/>
              </a:solidFill>
              <a:effectLst/>
            </a:endParaRPr>
          </a:p>
          <a:p>
            <a:pPr marL="342900" lvl="1" indent="0">
              <a:buNone/>
            </a:pPr>
            <a:r>
              <a:rPr lang="en-US" sz="2400" dirty="0" smtClean="0">
                <a:solidFill>
                  <a:schemeClr val="accent5"/>
                </a:solidFill>
                <a:effectLst/>
              </a:rPr>
              <a:t>Table </a:t>
            </a:r>
            <a:r>
              <a:rPr lang="en-US" sz="2400" dirty="0">
                <a:solidFill>
                  <a:schemeClr val="accent5"/>
                </a:solidFill>
                <a:effectLst/>
              </a:rPr>
              <a:t>of the Elements, and have spelled out </a:t>
            </a:r>
            <a:r>
              <a:rPr lang="en-US" sz="2400" dirty="0" smtClean="0">
                <a:solidFill>
                  <a:schemeClr val="accent5"/>
                </a:solidFill>
                <a:effectLst/>
              </a:rPr>
              <a:t>the</a:t>
            </a:r>
          </a:p>
          <a:p>
            <a:pPr marL="342900" lvl="1" indent="0">
              <a:buNone/>
            </a:pPr>
            <a:r>
              <a:rPr lang="en-US" sz="2400" dirty="0" smtClean="0">
                <a:solidFill>
                  <a:schemeClr val="accent5"/>
                </a:solidFill>
                <a:effectLst/>
              </a:rPr>
              <a:t>human genome</a:t>
            </a:r>
            <a:r>
              <a:rPr lang="en-US" sz="2400" dirty="0">
                <a:solidFill>
                  <a:schemeClr val="accent5"/>
                </a:solidFill>
                <a:effectLst/>
              </a:rPr>
              <a:t>, so too, do researchers </a:t>
            </a:r>
            <a:r>
              <a:rPr lang="en-US" sz="2400" dirty="0" smtClean="0">
                <a:solidFill>
                  <a:schemeClr val="accent5"/>
                </a:solidFill>
                <a:effectLst/>
              </a:rPr>
              <a:t>maintain</a:t>
            </a:r>
          </a:p>
          <a:p>
            <a:pPr marL="342900" lvl="1" indent="0">
              <a:buNone/>
            </a:pPr>
            <a:r>
              <a:rPr lang="en-US" sz="2400" dirty="0" smtClean="0">
                <a:solidFill>
                  <a:schemeClr val="accent5"/>
                </a:solidFill>
                <a:effectLst/>
              </a:rPr>
              <a:t>tools such as concordances and Strong’s Numbers</a:t>
            </a:r>
          </a:p>
          <a:p>
            <a:pPr marL="342900" lvl="1" indent="0">
              <a:buNone/>
            </a:pPr>
            <a:r>
              <a:rPr lang="en-US" sz="2400" dirty="0" smtClean="0">
                <a:solidFill>
                  <a:schemeClr val="accent5"/>
                </a:solidFill>
                <a:effectLst/>
              </a:rPr>
              <a:t>and Lexicons for working with</a:t>
            </a:r>
            <a:r>
              <a:rPr lang="en-US" sz="2400" dirty="0">
                <a:solidFill>
                  <a:schemeClr val="accent5"/>
                </a:solidFill>
                <a:effectLst/>
              </a:rPr>
              <a:t> </a:t>
            </a:r>
            <a:r>
              <a:rPr lang="en-US" sz="2400" dirty="0" smtClean="0">
                <a:solidFill>
                  <a:schemeClr val="accent5"/>
                </a:solidFill>
                <a:effectLst/>
              </a:rPr>
              <a:t>the </a:t>
            </a:r>
            <a:r>
              <a:rPr lang="en-US" sz="2400" dirty="0">
                <a:solidFill>
                  <a:schemeClr val="accent5"/>
                </a:solidFill>
                <a:effectLst/>
              </a:rPr>
              <a:t>spiritual DNA </a:t>
            </a:r>
            <a:endParaRPr lang="en-US" sz="2400" dirty="0" smtClean="0">
              <a:solidFill>
                <a:schemeClr val="accent5"/>
              </a:solidFill>
              <a:effectLst/>
            </a:endParaRPr>
          </a:p>
          <a:p>
            <a:pPr marL="342900" lvl="1" indent="0">
              <a:buNone/>
            </a:pPr>
            <a:r>
              <a:rPr lang="en-US" sz="2400" dirty="0" smtClean="0">
                <a:solidFill>
                  <a:schemeClr val="accent5"/>
                </a:solidFill>
                <a:effectLst/>
              </a:rPr>
              <a:t>of </a:t>
            </a:r>
            <a:r>
              <a:rPr lang="en-US" sz="2400" dirty="0">
                <a:solidFill>
                  <a:schemeClr val="accent5"/>
                </a:solidFill>
                <a:effectLst/>
              </a:rPr>
              <a:t>the Hebrew language. </a:t>
            </a:r>
            <a:r>
              <a:rPr lang="en-US" sz="2400" dirty="0" smtClean="0">
                <a:solidFill>
                  <a:schemeClr val="bg2">
                    <a:lumMod val="50000"/>
                  </a:schemeClr>
                </a:solidFill>
                <a:effectLst/>
              </a:rPr>
              <a:t/>
            </a:r>
            <a:br>
              <a:rPr lang="en-US" sz="2400" dirty="0" smtClean="0">
                <a:solidFill>
                  <a:schemeClr val="bg2">
                    <a:lumMod val="50000"/>
                  </a:schemeClr>
                </a:solidFill>
                <a:effectLst/>
              </a:rPr>
            </a:br>
            <a:endParaRPr lang="he-IL" sz="2400" dirty="0" smtClean="0">
              <a:solidFill>
                <a:schemeClr val="bg2">
                  <a:lumMod val="50000"/>
                </a:schemeClr>
              </a:solidFill>
              <a:effectLst/>
            </a:endParaRPr>
          </a:p>
          <a:p>
            <a:pPr marL="0" indent="0">
              <a:buNone/>
            </a:pPr>
            <a:r>
              <a:rPr lang="en-US" sz="3300" dirty="0">
                <a:effectLst/>
              </a:rPr>
              <a:t/>
            </a:r>
            <a:br>
              <a:rPr lang="en-US" sz="3300" dirty="0">
                <a:effectLst/>
              </a:rPr>
            </a:br>
            <a:r>
              <a:rPr lang="en-US" sz="3300" dirty="0" smtClean="0">
                <a:effectLst/>
              </a:rPr>
              <a:t/>
            </a:r>
            <a:br>
              <a:rPr lang="en-US" sz="3300" dirty="0" smtClean="0">
                <a:effectLst/>
              </a:rPr>
            </a:br>
            <a:endParaRPr lang="en-US" sz="3300" dirty="0">
              <a:solidFill>
                <a:schemeClr val="accent5">
                  <a:lumMod val="60000"/>
                  <a:lumOff val="40000"/>
                </a:schemeClr>
              </a:solidFill>
            </a:endParaRPr>
          </a:p>
        </p:txBody>
      </p:sp>
      <p:pic>
        <p:nvPicPr>
          <p:cNvPr id="4" name="Picture 3" descr="arrow whi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5087" y="6336077"/>
            <a:ext cx="286226" cy="286226"/>
          </a:xfrm>
          <a:prstGeom prst="rect">
            <a:avLst/>
          </a:prstGeom>
        </p:spPr>
      </p:pic>
      <p:pic>
        <p:nvPicPr>
          <p:cNvPr id="2" name="Picture 1" descr="periodic tabl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1617" y="3469808"/>
            <a:ext cx="5036416" cy="2647396"/>
          </a:xfrm>
          <a:prstGeom prst="rect">
            <a:avLst/>
          </a:prstGeom>
        </p:spPr>
      </p:pic>
    </p:spTree>
    <p:extLst>
      <p:ext uri="{BB962C8B-B14F-4D97-AF65-F5344CB8AC3E}">
        <p14:creationId xmlns:p14="http://schemas.microsoft.com/office/powerpoint/2010/main" val="288699045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573" y="1869141"/>
            <a:ext cx="6633368" cy="4257022"/>
          </a:xfrm>
        </p:spPr>
        <p:txBody>
          <a:bodyPr/>
          <a:lstStyle/>
          <a:p>
            <a:pPr marL="0" indent="0">
              <a:buNone/>
            </a:pPr>
            <a:r>
              <a:rPr lang="en-US" dirty="0">
                <a:solidFill>
                  <a:schemeClr val="bg2">
                    <a:lumMod val="25000"/>
                  </a:schemeClr>
                </a:solidFill>
                <a:effectLst/>
              </a:rPr>
              <a:t>James Strong (1822-1894) numbered every Hebrew root, </a:t>
            </a:r>
            <a:r>
              <a:rPr lang="en-US" dirty="0" smtClean="0">
                <a:solidFill>
                  <a:schemeClr val="bg2">
                    <a:lumMod val="25000"/>
                  </a:schemeClr>
                </a:solidFill>
                <a:effectLst/>
              </a:rPr>
              <a:t>creating </a:t>
            </a:r>
            <a:r>
              <a:rPr lang="en-US" dirty="0">
                <a:solidFill>
                  <a:schemeClr val="bg2">
                    <a:lumMod val="25000"/>
                  </a:schemeClr>
                </a:solidFill>
                <a:effectLst/>
              </a:rPr>
              <a:t>the ability to generate lists of every word</a:t>
            </a:r>
            <a:r>
              <a:rPr lang="he-IL" dirty="0" smtClean="0">
                <a:solidFill>
                  <a:schemeClr val="bg2">
                    <a:lumMod val="25000"/>
                  </a:schemeClr>
                </a:solidFill>
                <a:effectLst/>
              </a:rPr>
              <a:t>,</a:t>
            </a:r>
            <a:r>
              <a:rPr lang="en-US" dirty="0">
                <a:solidFill>
                  <a:schemeClr val="bg2">
                    <a:lumMod val="25000"/>
                  </a:schemeClr>
                </a:solidFill>
                <a:effectLst/>
              </a:rPr>
              <a:t> </a:t>
            </a:r>
            <a:r>
              <a:rPr lang="en-US" dirty="0" smtClean="0">
                <a:solidFill>
                  <a:schemeClr val="bg2">
                    <a:lumMod val="25000"/>
                  </a:schemeClr>
                </a:solidFill>
                <a:effectLst/>
              </a:rPr>
              <a:t>its </a:t>
            </a:r>
            <a:r>
              <a:rPr lang="en-US" dirty="0">
                <a:solidFill>
                  <a:schemeClr val="bg2">
                    <a:lumMod val="25000"/>
                  </a:schemeClr>
                </a:solidFill>
                <a:effectLst/>
              </a:rPr>
              <a:t>associated root</a:t>
            </a:r>
            <a:r>
              <a:rPr lang="he-IL" dirty="0">
                <a:solidFill>
                  <a:schemeClr val="bg2">
                    <a:lumMod val="25000"/>
                  </a:schemeClr>
                </a:solidFill>
                <a:effectLst/>
              </a:rPr>
              <a:t>, </a:t>
            </a:r>
            <a:r>
              <a:rPr lang="en-US" dirty="0">
                <a:solidFill>
                  <a:schemeClr val="bg2">
                    <a:lumMod val="25000"/>
                  </a:schemeClr>
                </a:solidFill>
                <a:effectLst/>
              </a:rPr>
              <a:t>meanings and where it appears </a:t>
            </a:r>
            <a:r>
              <a:rPr lang="en-US" dirty="0" smtClean="0">
                <a:solidFill>
                  <a:schemeClr val="bg2">
                    <a:lumMod val="25000"/>
                  </a:schemeClr>
                </a:solidFill>
                <a:effectLst/>
              </a:rPr>
              <a:t>in Torah, the Hebrew Scriptures. </a:t>
            </a:r>
            <a:br>
              <a:rPr lang="en-US" dirty="0" smtClean="0">
                <a:solidFill>
                  <a:schemeClr val="bg2">
                    <a:lumMod val="25000"/>
                  </a:schemeClr>
                </a:solidFill>
                <a:effectLst/>
              </a:rPr>
            </a:br>
            <a:endParaRPr lang="en-US" dirty="0" smtClean="0">
              <a:solidFill>
                <a:schemeClr val="bg2">
                  <a:lumMod val="25000"/>
                </a:schemeClr>
              </a:solidFill>
              <a:effectLst/>
            </a:endParaRPr>
          </a:p>
          <a:p>
            <a:pPr marL="0" indent="0">
              <a:buNone/>
            </a:pPr>
            <a:endParaRPr lang="en-US" dirty="0">
              <a:solidFill>
                <a:schemeClr val="bg2">
                  <a:lumMod val="25000"/>
                </a:schemeClr>
              </a:solidFill>
              <a:effectLst/>
            </a:endParaRPr>
          </a:p>
          <a:p>
            <a:pPr marL="0" indent="0">
              <a:buNone/>
            </a:pPr>
            <a:r>
              <a:rPr lang="en-US" dirty="0" smtClean="0">
                <a:solidFill>
                  <a:schemeClr val="bg2">
                    <a:lumMod val="25000"/>
                  </a:schemeClr>
                </a:solidFill>
                <a:effectLst/>
              </a:rPr>
              <a:t/>
            </a:r>
            <a:br>
              <a:rPr lang="en-US" dirty="0" smtClean="0">
                <a:solidFill>
                  <a:schemeClr val="bg2">
                    <a:lumMod val="25000"/>
                  </a:schemeClr>
                </a:solidFill>
                <a:effectLst/>
              </a:rPr>
            </a:br>
            <a:r>
              <a:rPr lang="en-US" sz="2800" dirty="0" smtClean="0">
                <a:solidFill>
                  <a:schemeClr val="bg2">
                    <a:lumMod val="25000"/>
                  </a:schemeClr>
                </a:solidFill>
                <a:effectLst/>
              </a:rPr>
              <a:t>Let’s look at an example: </a:t>
            </a:r>
            <a:endParaRPr lang="en-US" sz="2800" dirty="0">
              <a:solidFill>
                <a:schemeClr val="bg2">
                  <a:lumMod val="25000"/>
                </a:schemeClr>
              </a:solidFill>
              <a:effectLst/>
            </a:endParaRPr>
          </a:p>
          <a:p>
            <a:pPr marL="0" indent="0">
              <a:buNone/>
            </a:pPr>
            <a:endParaRPr lang="en-US" dirty="0"/>
          </a:p>
        </p:txBody>
      </p:sp>
      <p:pic>
        <p:nvPicPr>
          <p:cNvPr id="4" name="Picture 3" descr="arrow whi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16582" y="6280077"/>
            <a:ext cx="385281" cy="385281"/>
          </a:xfrm>
          <a:prstGeom prst="rect">
            <a:avLst/>
          </a:prstGeom>
        </p:spPr>
      </p:pic>
    </p:spTree>
    <p:extLst>
      <p:ext uri="{BB962C8B-B14F-4D97-AF65-F5344CB8AC3E}">
        <p14:creationId xmlns:p14="http://schemas.microsoft.com/office/powerpoint/2010/main" val="174166970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smtClean="0">
                <a:solidFill>
                  <a:schemeClr val="accent4"/>
                </a:solidFill>
                <a:effectLst/>
              </a:rPr>
              <a:t>Disclaimer: </a:t>
            </a:r>
            <a:r>
              <a:rPr lang="en-US" sz="2400" dirty="0" smtClean="0">
                <a:effectLst/>
              </a:rPr>
              <a:t/>
            </a:r>
            <a:br>
              <a:rPr lang="en-US" sz="2400" dirty="0" smtClean="0">
                <a:effectLst/>
              </a:rPr>
            </a:br>
            <a:r>
              <a:rPr lang="en-US" sz="2400" dirty="0" smtClean="0">
                <a:effectLst/>
              </a:rPr>
              <a:t/>
            </a:r>
            <a:br>
              <a:rPr lang="en-US" sz="2400" dirty="0" smtClean="0">
                <a:effectLst/>
              </a:rPr>
            </a:br>
            <a:r>
              <a:rPr lang="en-US" sz="2400" dirty="0" smtClean="0">
                <a:effectLst/>
              </a:rPr>
              <a:t>We could not find a free Jewish site on-line that provides certain tools normal to researching Biblical Hebrew roots and words, but we did find some Christian sites that provide useful tools, especially the Gesenius dictionary, concordances, and Strong’s numbers. These will be cited.</a:t>
            </a:r>
            <a:endParaRPr lang="en-US" dirty="0">
              <a:effectLst/>
            </a:endParaRPr>
          </a:p>
        </p:txBody>
      </p:sp>
      <p:pic>
        <p:nvPicPr>
          <p:cNvPr id="4" name="Picture 3" descr="arrow whi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5087" y="6336077"/>
            <a:ext cx="286226" cy="286226"/>
          </a:xfrm>
          <a:prstGeom prst="rect">
            <a:avLst/>
          </a:prstGeom>
        </p:spPr>
      </p:pic>
    </p:spTree>
    <p:extLst>
      <p:ext uri="{BB962C8B-B14F-4D97-AF65-F5344CB8AC3E}">
        <p14:creationId xmlns:p14="http://schemas.microsoft.com/office/powerpoint/2010/main" val="194658779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80345"/>
            <a:ext cx="7770813" cy="5045818"/>
          </a:xfrm>
        </p:spPr>
        <p:txBody>
          <a:bodyPr>
            <a:normAutofit/>
          </a:bodyPr>
          <a:lstStyle/>
          <a:p>
            <a:pPr marL="0" indent="0" algn="ctr">
              <a:buNone/>
            </a:pPr>
            <a:r>
              <a:rPr lang="en-US" dirty="0" smtClean="0">
                <a:effectLst/>
                <a:hlinkClick r:id="rId2"/>
              </a:rPr>
              <a:t>215</a:t>
            </a:r>
            <a:r>
              <a:rPr lang="en-US" dirty="0" smtClean="0">
                <a:effectLst/>
              </a:rPr>
              <a:t> is a hyperlinked Strong’s Number for </a:t>
            </a:r>
            <a:br>
              <a:rPr lang="en-US" dirty="0" smtClean="0">
                <a:effectLst/>
              </a:rPr>
            </a:br>
            <a:r>
              <a:rPr lang="he-IL" sz="5800" dirty="0" smtClean="0">
                <a:solidFill>
                  <a:schemeClr val="accent4">
                    <a:lumMod val="60000"/>
                    <a:lumOff val="40000"/>
                  </a:schemeClr>
                </a:solidFill>
                <a:effectLst/>
              </a:rPr>
              <a:t>אור</a:t>
            </a:r>
            <a:r>
              <a:rPr lang="en-US" sz="4800" dirty="0" smtClean="0">
                <a:solidFill>
                  <a:schemeClr val="accent4">
                    <a:lumMod val="60000"/>
                    <a:lumOff val="40000"/>
                  </a:schemeClr>
                </a:solidFill>
                <a:effectLst/>
              </a:rPr>
              <a:t/>
            </a:r>
            <a:br>
              <a:rPr lang="en-US" sz="4800" dirty="0" smtClean="0">
                <a:solidFill>
                  <a:schemeClr val="accent4">
                    <a:lumMod val="60000"/>
                    <a:lumOff val="40000"/>
                  </a:schemeClr>
                </a:solidFill>
                <a:effectLst/>
              </a:rPr>
            </a:br>
            <a:r>
              <a:rPr lang="en-US" dirty="0" smtClean="0">
                <a:effectLst/>
              </a:rPr>
              <a:t/>
            </a:r>
            <a:br>
              <a:rPr lang="en-US" dirty="0" smtClean="0">
                <a:effectLst/>
              </a:rPr>
            </a:br>
            <a:r>
              <a:rPr lang="en-US" dirty="0" smtClean="0">
                <a:effectLst/>
              </a:rPr>
              <a:t>The site, </a:t>
            </a:r>
            <a:r>
              <a:rPr lang="en-US" dirty="0" smtClean="0">
                <a:effectLst/>
                <a:hlinkClick r:id="rId3"/>
              </a:rPr>
              <a:t>Blueletterbible.org</a:t>
            </a:r>
            <a:r>
              <a:rPr lang="en-US" dirty="0" smtClean="0">
                <a:effectLst/>
              </a:rPr>
              <a:t>* also offers a </a:t>
            </a:r>
            <a:br>
              <a:rPr lang="en-US" dirty="0" smtClean="0">
                <a:effectLst/>
              </a:rPr>
            </a:br>
            <a:r>
              <a:rPr lang="en-US" dirty="0" smtClean="0">
                <a:effectLst/>
              </a:rPr>
              <a:t>Biblical </a:t>
            </a:r>
            <a:r>
              <a:rPr lang="en-US" dirty="0">
                <a:effectLst/>
              </a:rPr>
              <a:t>Hebrew dictionary </a:t>
            </a:r>
            <a:r>
              <a:rPr lang="en-US" dirty="0" smtClean="0">
                <a:effectLst/>
              </a:rPr>
              <a:t>by Gesenius (1786-1842).</a:t>
            </a:r>
          </a:p>
          <a:p>
            <a:pPr marL="0" indent="0">
              <a:buNone/>
            </a:pPr>
            <a:r>
              <a:rPr lang="en-US" dirty="0" smtClean="0">
                <a:effectLst/>
              </a:rPr>
              <a:t>Note </a:t>
            </a:r>
            <a:r>
              <a:rPr lang="en-US" dirty="0">
                <a:effectLst/>
              </a:rPr>
              <a:t>that the letter "</a:t>
            </a:r>
            <a:r>
              <a:rPr lang="en-US" dirty="0">
                <a:solidFill>
                  <a:schemeClr val="bg2">
                    <a:lumMod val="50000"/>
                  </a:schemeClr>
                </a:solidFill>
                <a:effectLst/>
              </a:rPr>
              <a:t>C</a:t>
            </a:r>
            <a:r>
              <a:rPr lang="en-US" dirty="0">
                <a:effectLst/>
              </a:rPr>
              <a:t>" under </a:t>
            </a:r>
            <a:r>
              <a:rPr lang="en-US" dirty="0" smtClean="0">
                <a:effectLst/>
              </a:rPr>
              <a:t>the term Tools appears to the left of a verse that comes up on a key word search,</a:t>
            </a:r>
            <a:r>
              <a:rPr lang="en-US" dirty="0">
                <a:effectLst/>
              </a:rPr>
              <a:t> </a:t>
            </a:r>
            <a:r>
              <a:rPr lang="en-US" dirty="0" smtClean="0">
                <a:effectLst/>
              </a:rPr>
              <a:t>provides </a:t>
            </a:r>
            <a:r>
              <a:rPr lang="en-US" dirty="0">
                <a:effectLst/>
              </a:rPr>
              <a:t>a full </a:t>
            </a:r>
            <a:r>
              <a:rPr lang="en-US" dirty="0" smtClean="0">
                <a:solidFill>
                  <a:srgbClr val="7C7C7C"/>
                </a:solidFill>
                <a:effectLst/>
              </a:rPr>
              <a:t>c</a:t>
            </a:r>
            <a:r>
              <a:rPr lang="en-US" dirty="0" smtClean="0">
                <a:effectLst/>
              </a:rPr>
              <a:t>oncordance to find the verses where each word appears. </a:t>
            </a:r>
            <a:br>
              <a:rPr lang="en-US" dirty="0" smtClean="0">
                <a:effectLst/>
              </a:rPr>
            </a:br>
            <a:r>
              <a:rPr lang="en-US" sz="1800" dirty="0" smtClean="0"/>
              <a:t/>
            </a:r>
            <a:br>
              <a:rPr lang="en-US" sz="1800" dirty="0" smtClean="0"/>
            </a:br>
            <a:r>
              <a:rPr lang="en-US" sz="1800" dirty="0" smtClean="0"/>
              <a:t>.</a:t>
            </a:r>
            <a:endParaRPr lang="en-US" sz="1800" dirty="0"/>
          </a:p>
        </p:txBody>
      </p:sp>
      <p:pic>
        <p:nvPicPr>
          <p:cNvPr id="4" name="Picture 3" descr="arrow whit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64098" y="5878547"/>
            <a:ext cx="495232" cy="495232"/>
          </a:xfrm>
          <a:prstGeom prst="rect">
            <a:avLst/>
          </a:prstGeom>
        </p:spPr>
      </p:pic>
    </p:spTree>
    <p:extLst>
      <p:ext uri="{BB962C8B-B14F-4D97-AF65-F5344CB8AC3E}">
        <p14:creationId xmlns:p14="http://schemas.microsoft.com/office/powerpoint/2010/main" val="266190532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2477644"/>
          </a:xfrm>
        </p:spPr>
        <p:txBody>
          <a:bodyPr>
            <a:normAutofit fontScale="90000"/>
          </a:bodyPr>
          <a:lstStyle/>
          <a:p>
            <a:r>
              <a:rPr lang="en-US" sz="4000" dirty="0" smtClean="0">
                <a:solidFill>
                  <a:schemeClr val="accent4"/>
                </a:solidFill>
                <a:effectLst/>
              </a:rPr>
              <a:t>Comparative “translation” example</a:t>
            </a:r>
            <a:br>
              <a:rPr lang="en-US" sz="4000" dirty="0" smtClean="0">
                <a:solidFill>
                  <a:schemeClr val="accent4"/>
                </a:solidFill>
                <a:effectLst/>
              </a:rPr>
            </a:br>
            <a:r>
              <a:rPr lang="en-US" sz="3100" dirty="0" smtClean="0">
                <a:solidFill>
                  <a:schemeClr val="accent4"/>
                </a:solidFill>
                <a:effectLst/>
              </a:rPr>
              <a:t>Genesis </a:t>
            </a:r>
            <a:r>
              <a:rPr lang="en-US" sz="3100" dirty="0">
                <a:solidFill>
                  <a:schemeClr val="accent4"/>
                </a:solidFill>
                <a:effectLst/>
              </a:rPr>
              <a:t>24:</a:t>
            </a:r>
            <a:r>
              <a:rPr lang="en-US" sz="3100" dirty="0" smtClean="0">
                <a:solidFill>
                  <a:schemeClr val="accent4"/>
                </a:solidFill>
                <a:effectLst/>
              </a:rPr>
              <a:t>64</a:t>
            </a:r>
            <a:r>
              <a:rPr lang="en-US" sz="3100" dirty="0" smtClean="0">
                <a:solidFill>
                  <a:schemeClr val="accent5">
                    <a:lumMod val="60000"/>
                    <a:lumOff val="40000"/>
                  </a:schemeClr>
                </a:solidFill>
                <a:effectLst/>
              </a:rPr>
              <a:t/>
            </a:r>
            <a:br>
              <a:rPr lang="en-US" sz="3100" dirty="0" smtClean="0">
                <a:solidFill>
                  <a:schemeClr val="accent5">
                    <a:lumMod val="60000"/>
                    <a:lumOff val="40000"/>
                  </a:schemeClr>
                </a:solidFill>
                <a:effectLst/>
              </a:rPr>
            </a:br>
            <a:r>
              <a:rPr lang="en-US" sz="3100" dirty="0" smtClean="0">
                <a:solidFill>
                  <a:schemeClr val="accent5">
                    <a:lumMod val="60000"/>
                    <a:lumOff val="40000"/>
                  </a:schemeClr>
                </a:solidFill>
                <a:effectLst/>
              </a:rPr>
              <a:t/>
            </a:r>
            <a:br>
              <a:rPr lang="en-US" sz="3100" dirty="0" smtClean="0">
                <a:solidFill>
                  <a:schemeClr val="accent5">
                    <a:lumMod val="60000"/>
                    <a:lumOff val="40000"/>
                  </a:schemeClr>
                </a:solidFill>
                <a:effectLst/>
              </a:rPr>
            </a:br>
            <a:r>
              <a:rPr lang="en-US" sz="2200" dirty="0" smtClean="0">
                <a:solidFill>
                  <a:schemeClr val="accent4"/>
                </a:solidFill>
                <a:effectLst/>
              </a:rPr>
              <a:t>Strong’s Number H5307  for the root NAFAL     </a:t>
            </a:r>
            <a:r>
              <a:rPr lang="en-US" sz="3100" dirty="0" smtClean="0">
                <a:solidFill>
                  <a:schemeClr val="accent5">
                    <a:lumMod val="60000"/>
                    <a:lumOff val="40000"/>
                  </a:schemeClr>
                </a:solidFill>
                <a:effectLst/>
              </a:rPr>
              <a:t>  </a:t>
            </a:r>
            <a:br>
              <a:rPr lang="en-US" sz="3100" dirty="0" smtClean="0">
                <a:solidFill>
                  <a:schemeClr val="accent5">
                    <a:lumMod val="60000"/>
                    <a:lumOff val="40000"/>
                  </a:schemeClr>
                </a:solidFill>
                <a:effectLst/>
              </a:rPr>
            </a:br>
            <a:r>
              <a:rPr lang="en-US" sz="2800" dirty="0" smtClean="0">
                <a:solidFill>
                  <a:schemeClr val="accent4"/>
                </a:solidFill>
                <a:effectLst/>
              </a:rPr>
              <a:t>Meaning: fall, cast or lie down, fail, prostrate</a:t>
            </a:r>
            <a:endParaRPr lang="en-US" sz="3100" dirty="0">
              <a:solidFill>
                <a:schemeClr val="accent4"/>
              </a:solidFill>
              <a:effectLst/>
            </a:endParaRPr>
          </a:p>
        </p:txBody>
      </p:sp>
      <p:sp>
        <p:nvSpPr>
          <p:cNvPr id="3" name="Content Placeholder 2"/>
          <p:cNvSpPr>
            <a:spLocks noGrp="1"/>
          </p:cNvSpPr>
          <p:nvPr>
            <p:ph idx="1"/>
          </p:nvPr>
        </p:nvSpPr>
        <p:spPr>
          <a:xfrm>
            <a:off x="321162" y="2803057"/>
            <a:ext cx="8135451" cy="3323106"/>
          </a:xfrm>
        </p:spPr>
        <p:txBody>
          <a:bodyPr>
            <a:normAutofit fontScale="92500" lnSpcReduction="10000"/>
          </a:bodyPr>
          <a:lstStyle/>
          <a:p>
            <a:pPr marL="0" indent="0">
              <a:buNone/>
            </a:pPr>
            <a:r>
              <a:rPr lang="en-US" b="1" dirty="0" smtClean="0">
                <a:effectLst/>
              </a:rPr>
              <a:t>Jewish Publication Society 1917</a:t>
            </a:r>
            <a:r>
              <a:rPr lang="en-US" dirty="0" smtClean="0">
                <a:effectLst/>
              </a:rPr>
              <a:t>: And </a:t>
            </a:r>
            <a:r>
              <a:rPr lang="en-US" dirty="0">
                <a:effectLst/>
              </a:rPr>
              <a:t>Rebekah lifted up her eyes, and when she saw Isaac, </a:t>
            </a:r>
            <a:r>
              <a:rPr lang="en-US" dirty="0" smtClean="0">
                <a:effectLst/>
              </a:rPr>
              <a:t>(“</a:t>
            </a:r>
            <a:r>
              <a:rPr lang="en-US" dirty="0" err="1" smtClean="0">
                <a:effectLst/>
              </a:rPr>
              <a:t>va-teepole</a:t>
            </a:r>
            <a:r>
              <a:rPr lang="en-US" dirty="0" smtClean="0">
                <a:effectLst/>
              </a:rPr>
              <a:t>”) she </a:t>
            </a:r>
            <a:r>
              <a:rPr lang="en-US" u="sng" dirty="0">
                <a:effectLst/>
              </a:rPr>
              <a:t>alighted from </a:t>
            </a:r>
            <a:r>
              <a:rPr lang="en-US" dirty="0">
                <a:effectLst/>
              </a:rPr>
              <a:t>the camel.</a:t>
            </a:r>
            <a:endParaRPr lang="en-US" b="1" dirty="0" smtClean="0">
              <a:effectLst/>
            </a:endParaRPr>
          </a:p>
          <a:p>
            <a:pPr marL="0" indent="0">
              <a:buNone/>
            </a:pPr>
            <a:r>
              <a:rPr lang="en-US" b="1" dirty="0" smtClean="0">
                <a:effectLst/>
              </a:rPr>
              <a:t>King </a:t>
            </a:r>
            <a:r>
              <a:rPr lang="en-US" b="1" dirty="0">
                <a:effectLst/>
              </a:rPr>
              <a:t>James </a:t>
            </a:r>
            <a:r>
              <a:rPr lang="en-US" b="1" dirty="0" smtClean="0">
                <a:effectLst/>
              </a:rPr>
              <a:t>Version</a:t>
            </a:r>
            <a:r>
              <a:rPr lang="en-US" dirty="0" smtClean="0">
                <a:effectLst/>
              </a:rPr>
              <a:t>: And </a:t>
            </a:r>
            <a:r>
              <a:rPr lang="en-US" dirty="0">
                <a:effectLst/>
              </a:rPr>
              <a:t>Rebekah lifted up her eyes, and when she saw Isaac, she </a:t>
            </a:r>
            <a:r>
              <a:rPr lang="en-US" u="sng" dirty="0">
                <a:effectLst/>
              </a:rPr>
              <a:t>lighted off</a:t>
            </a:r>
            <a:r>
              <a:rPr lang="en-US" dirty="0">
                <a:effectLst/>
              </a:rPr>
              <a:t> the camel</a:t>
            </a:r>
            <a:r>
              <a:rPr lang="en-US" dirty="0" smtClean="0">
                <a:effectLst/>
              </a:rPr>
              <a:t>.</a:t>
            </a:r>
          </a:p>
          <a:p>
            <a:pPr marL="0" indent="0" algn="ctr">
              <a:buNone/>
            </a:pPr>
            <a:r>
              <a:rPr lang="en-US" dirty="0" smtClean="0">
                <a:solidFill>
                  <a:schemeClr val="bg2">
                    <a:lumMod val="50000"/>
                  </a:schemeClr>
                </a:solidFill>
                <a:effectLst/>
              </a:rPr>
              <a:t>But what does </a:t>
            </a:r>
            <a:r>
              <a:rPr lang="en-US" dirty="0" err="1" smtClean="0">
                <a:solidFill>
                  <a:schemeClr val="bg2">
                    <a:lumMod val="25000"/>
                  </a:schemeClr>
                </a:solidFill>
                <a:effectLst/>
              </a:rPr>
              <a:t>va-teepole</a:t>
            </a:r>
            <a:r>
              <a:rPr lang="en-US" dirty="0" smtClean="0">
                <a:solidFill>
                  <a:schemeClr val="bg2">
                    <a:lumMod val="25000"/>
                  </a:schemeClr>
                </a:solidFill>
                <a:effectLst/>
              </a:rPr>
              <a:t> </a:t>
            </a:r>
            <a:r>
              <a:rPr lang="en-US" dirty="0" smtClean="0">
                <a:solidFill>
                  <a:schemeClr val="bg2">
                    <a:lumMod val="50000"/>
                  </a:schemeClr>
                </a:solidFill>
                <a:effectLst/>
              </a:rPr>
              <a:t>actually mean? “She fell.” </a:t>
            </a:r>
            <a:br>
              <a:rPr lang="en-US" dirty="0" smtClean="0">
                <a:solidFill>
                  <a:schemeClr val="bg2">
                    <a:lumMod val="50000"/>
                  </a:schemeClr>
                </a:solidFill>
                <a:effectLst/>
              </a:rPr>
            </a:br>
            <a:r>
              <a:rPr lang="en-US" dirty="0" smtClean="0">
                <a:solidFill>
                  <a:schemeClr val="bg2">
                    <a:lumMod val="50000"/>
                  </a:schemeClr>
                </a:solidFill>
                <a:effectLst/>
              </a:rPr>
              <a:t/>
            </a:r>
            <a:br>
              <a:rPr lang="en-US" dirty="0" smtClean="0">
                <a:solidFill>
                  <a:schemeClr val="bg2">
                    <a:lumMod val="50000"/>
                  </a:schemeClr>
                </a:solidFill>
                <a:effectLst/>
              </a:rPr>
            </a:br>
            <a:r>
              <a:rPr lang="en-US" dirty="0" smtClean="0">
                <a:solidFill>
                  <a:schemeClr val="bg2">
                    <a:lumMod val="50000"/>
                  </a:schemeClr>
                </a:solidFill>
                <a:effectLst/>
              </a:rPr>
              <a:t>The English doesn’t reveal the colloquialism that is obvious in Biblical Hebrew: “</a:t>
            </a:r>
            <a:r>
              <a:rPr lang="en-US" dirty="0">
                <a:solidFill>
                  <a:schemeClr val="bg2">
                    <a:lumMod val="50000"/>
                  </a:schemeClr>
                </a:solidFill>
                <a:effectLst/>
              </a:rPr>
              <a:t>S</a:t>
            </a:r>
            <a:r>
              <a:rPr lang="en-US" dirty="0" smtClean="0">
                <a:solidFill>
                  <a:schemeClr val="bg2">
                    <a:lumMod val="50000"/>
                  </a:schemeClr>
                </a:solidFill>
                <a:effectLst/>
              </a:rPr>
              <a:t>he fell off her camel for him”, </a:t>
            </a:r>
            <a:br>
              <a:rPr lang="en-US" dirty="0" smtClean="0">
                <a:solidFill>
                  <a:schemeClr val="bg2">
                    <a:lumMod val="50000"/>
                  </a:schemeClr>
                </a:solidFill>
                <a:effectLst/>
              </a:rPr>
            </a:br>
            <a:r>
              <a:rPr lang="en-US" dirty="0" smtClean="0">
                <a:solidFill>
                  <a:schemeClr val="bg2">
                    <a:lumMod val="50000"/>
                  </a:schemeClr>
                </a:solidFill>
                <a:effectLst/>
              </a:rPr>
              <a:t>in other words it was “love at first sight.”</a:t>
            </a:r>
            <a:endParaRPr lang="en-US" dirty="0">
              <a:solidFill>
                <a:schemeClr val="bg2">
                  <a:lumMod val="50000"/>
                </a:schemeClr>
              </a:solidFill>
              <a:effectLst/>
            </a:endParaRPr>
          </a:p>
        </p:txBody>
      </p:sp>
      <p:pic>
        <p:nvPicPr>
          <p:cNvPr id="5" name="Picture 4" descr="arrow whi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5087" y="6336077"/>
            <a:ext cx="286226" cy="286226"/>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0072" y="1711113"/>
            <a:ext cx="586536" cy="336486"/>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4196" y="1325848"/>
            <a:ext cx="2438336" cy="390728"/>
          </a:xfrm>
          <a:prstGeom prst="rect">
            <a:avLst/>
          </a:prstGeom>
        </p:spPr>
      </p:pic>
    </p:spTree>
    <p:extLst>
      <p:ext uri="{BB962C8B-B14F-4D97-AF65-F5344CB8AC3E}">
        <p14:creationId xmlns:p14="http://schemas.microsoft.com/office/powerpoint/2010/main" val="218357188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1" y="209924"/>
            <a:ext cx="8246532" cy="865343"/>
          </a:xfrm>
        </p:spPr>
        <p:txBody>
          <a:bodyPr>
            <a:noAutofit/>
          </a:bodyPr>
          <a:lstStyle/>
          <a:p>
            <a:r>
              <a:rPr lang="en-US" sz="3600" dirty="0" smtClean="0">
                <a:effectLst/>
              </a:rPr>
              <a:t>The spirituality of Hebrew is embedded in every word</a:t>
            </a:r>
            <a:endParaRPr lang="en-US" sz="3600" dirty="0">
              <a:effectLst/>
            </a:endParaRPr>
          </a:p>
        </p:txBody>
      </p:sp>
      <p:sp>
        <p:nvSpPr>
          <p:cNvPr id="3" name="Content Placeholder 2"/>
          <p:cNvSpPr>
            <a:spLocks noGrp="1"/>
          </p:cNvSpPr>
          <p:nvPr>
            <p:ph idx="1"/>
          </p:nvPr>
        </p:nvSpPr>
        <p:spPr>
          <a:xfrm>
            <a:off x="711200" y="1511301"/>
            <a:ext cx="7770813" cy="3670299"/>
          </a:xfrm>
        </p:spPr>
        <p:txBody>
          <a:bodyPr>
            <a:normAutofit fontScale="85000" lnSpcReduction="20000"/>
          </a:bodyPr>
          <a:lstStyle/>
          <a:p>
            <a:pPr marL="0" indent="0">
              <a:buNone/>
            </a:pPr>
            <a:r>
              <a:rPr lang="en-US" dirty="0" smtClean="0">
                <a:effectLst/>
                <a:latin typeface="+mj-lt"/>
              </a:rPr>
              <a:t>	            From the root                   (bet-</a:t>
            </a:r>
            <a:r>
              <a:rPr lang="en-US" dirty="0" err="1" smtClean="0">
                <a:effectLst/>
                <a:latin typeface="+mj-lt"/>
              </a:rPr>
              <a:t>resh</a:t>
            </a:r>
            <a:r>
              <a:rPr lang="en-US" dirty="0">
                <a:effectLst/>
                <a:latin typeface="+mj-lt"/>
              </a:rPr>
              <a:t>-</a:t>
            </a:r>
            <a:r>
              <a:rPr lang="en-US" dirty="0" smtClean="0">
                <a:effectLst/>
                <a:latin typeface="+mj-lt"/>
              </a:rPr>
              <a:t>hey) emerges:</a:t>
            </a:r>
          </a:p>
          <a:p>
            <a:pPr marL="0" indent="0">
              <a:buNone/>
            </a:pPr>
            <a:r>
              <a:rPr lang="en-US" dirty="0" smtClean="0">
                <a:effectLst/>
                <a:latin typeface="+mj-lt"/>
              </a:rPr>
              <a:t>		bah-</a:t>
            </a:r>
            <a:r>
              <a:rPr lang="en-US" dirty="0" err="1" smtClean="0">
                <a:effectLst/>
                <a:latin typeface="+mj-lt"/>
              </a:rPr>
              <a:t>rukh</a:t>
            </a:r>
            <a:r>
              <a:rPr lang="en-US" dirty="0" smtClean="0">
                <a:effectLst/>
                <a:latin typeface="+mj-lt"/>
              </a:rPr>
              <a:t>, bless</a:t>
            </a:r>
            <a:br>
              <a:rPr lang="en-US" dirty="0" smtClean="0">
                <a:effectLst/>
                <a:latin typeface="+mj-lt"/>
              </a:rPr>
            </a:br>
            <a:r>
              <a:rPr lang="en-US" dirty="0" smtClean="0">
                <a:effectLst/>
                <a:latin typeface="+mj-lt"/>
              </a:rPr>
              <a:t/>
            </a:r>
            <a:br>
              <a:rPr lang="en-US" dirty="0" smtClean="0">
                <a:effectLst/>
                <a:latin typeface="+mj-lt"/>
              </a:rPr>
            </a:br>
            <a:r>
              <a:rPr lang="en-US" dirty="0" smtClean="0">
                <a:effectLst/>
                <a:latin typeface="+mj-lt"/>
              </a:rPr>
              <a:t>		</a:t>
            </a:r>
            <a:r>
              <a:rPr lang="en-US" dirty="0" err="1" smtClean="0">
                <a:effectLst/>
                <a:latin typeface="+mj-lt"/>
              </a:rPr>
              <a:t>bah’rakh</a:t>
            </a:r>
            <a:r>
              <a:rPr lang="en-US" dirty="0" smtClean="0">
                <a:effectLst/>
                <a:latin typeface="+mj-lt"/>
              </a:rPr>
              <a:t>, bend</a:t>
            </a:r>
            <a:br>
              <a:rPr lang="en-US" dirty="0" smtClean="0">
                <a:effectLst/>
                <a:latin typeface="+mj-lt"/>
              </a:rPr>
            </a:br>
            <a:r>
              <a:rPr lang="en-US" dirty="0" smtClean="0">
                <a:effectLst/>
                <a:latin typeface="+mj-lt"/>
              </a:rPr>
              <a:t/>
            </a:r>
            <a:br>
              <a:rPr lang="en-US" dirty="0" smtClean="0">
                <a:effectLst/>
                <a:latin typeface="+mj-lt"/>
              </a:rPr>
            </a:br>
            <a:r>
              <a:rPr lang="en-US" dirty="0" smtClean="0">
                <a:effectLst/>
                <a:latin typeface="+mj-lt"/>
              </a:rPr>
              <a:t>		</a:t>
            </a:r>
            <a:r>
              <a:rPr lang="en-US" dirty="0" err="1" smtClean="0">
                <a:effectLst/>
                <a:latin typeface="+mj-lt"/>
              </a:rPr>
              <a:t>beh-rekh</a:t>
            </a:r>
            <a:r>
              <a:rPr lang="en-US" dirty="0" smtClean="0">
                <a:effectLst/>
                <a:latin typeface="+mj-lt"/>
              </a:rPr>
              <a:t>, knee</a:t>
            </a:r>
            <a:br>
              <a:rPr lang="en-US" dirty="0" smtClean="0">
                <a:effectLst/>
                <a:latin typeface="+mj-lt"/>
              </a:rPr>
            </a:br>
            <a:r>
              <a:rPr lang="en-US" dirty="0" smtClean="0">
                <a:effectLst/>
                <a:latin typeface="+mj-lt"/>
              </a:rPr>
              <a:t/>
            </a:r>
            <a:br>
              <a:rPr lang="en-US" dirty="0" smtClean="0">
                <a:effectLst/>
                <a:latin typeface="+mj-lt"/>
              </a:rPr>
            </a:br>
            <a:r>
              <a:rPr lang="en-US" dirty="0" smtClean="0">
                <a:effectLst/>
                <a:latin typeface="+mj-lt"/>
              </a:rPr>
              <a:t>		</a:t>
            </a:r>
            <a:r>
              <a:rPr lang="en-US" dirty="0" err="1" smtClean="0">
                <a:effectLst/>
                <a:latin typeface="+mj-lt"/>
              </a:rPr>
              <a:t>b’rei-kha</a:t>
            </a:r>
            <a:r>
              <a:rPr lang="en-US" dirty="0" smtClean="0">
                <a:effectLst/>
                <a:latin typeface="+mj-lt"/>
              </a:rPr>
              <a:t>, pond</a:t>
            </a:r>
            <a:br>
              <a:rPr lang="en-US" dirty="0" smtClean="0">
                <a:effectLst/>
                <a:latin typeface="+mj-lt"/>
              </a:rPr>
            </a:br>
            <a:r>
              <a:rPr lang="en-US" dirty="0" smtClean="0">
                <a:effectLst/>
                <a:latin typeface="+mj-lt"/>
              </a:rPr>
              <a:t/>
            </a:r>
            <a:br>
              <a:rPr lang="en-US" dirty="0" smtClean="0">
                <a:effectLst/>
                <a:latin typeface="+mj-lt"/>
              </a:rPr>
            </a:br>
            <a:r>
              <a:rPr lang="en-US" dirty="0" smtClean="0">
                <a:effectLst/>
                <a:latin typeface="+mj-lt"/>
              </a:rPr>
              <a:t>		</a:t>
            </a:r>
            <a:r>
              <a:rPr lang="en-US" dirty="0" err="1" smtClean="0">
                <a:effectLst/>
                <a:latin typeface="+mj-lt"/>
              </a:rPr>
              <a:t>b’rakha</a:t>
            </a:r>
            <a:r>
              <a:rPr lang="en-US" dirty="0" smtClean="0">
                <a:effectLst/>
                <a:latin typeface="+mj-lt"/>
              </a:rPr>
              <a:t>, blessing</a:t>
            </a:r>
            <a:br>
              <a:rPr lang="en-US" dirty="0" smtClean="0">
                <a:effectLst/>
                <a:latin typeface="+mj-lt"/>
              </a:rPr>
            </a:br>
            <a:r>
              <a:rPr lang="en-US" dirty="0" smtClean="0">
                <a:effectLst/>
                <a:latin typeface="+mj-lt"/>
              </a:rPr>
              <a:t/>
            </a:r>
            <a:br>
              <a:rPr lang="en-US" dirty="0" smtClean="0">
                <a:effectLst/>
                <a:latin typeface="+mj-lt"/>
              </a:rPr>
            </a:br>
            <a:r>
              <a:rPr lang="en-US" dirty="0" smtClean="0">
                <a:effectLst/>
                <a:latin typeface="+mj-lt"/>
              </a:rPr>
              <a:t>		</a:t>
            </a:r>
            <a:r>
              <a:rPr lang="en-US" dirty="0" err="1" smtClean="0">
                <a:effectLst/>
                <a:latin typeface="+mj-lt"/>
              </a:rPr>
              <a:t>b’rah-khot</a:t>
            </a:r>
            <a:r>
              <a:rPr lang="en-US" dirty="0" smtClean="0">
                <a:effectLst/>
                <a:latin typeface="+mj-lt"/>
              </a:rPr>
              <a:t>, blessings</a:t>
            </a:r>
            <a:br>
              <a:rPr lang="en-US" dirty="0" smtClean="0">
                <a:effectLst/>
                <a:latin typeface="+mj-lt"/>
              </a:rPr>
            </a:br>
            <a:r>
              <a:rPr lang="en-US" dirty="0" smtClean="0"/>
              <a:t/>
            </a:r>
            <a:br>
              <a:rPr lang="en-US" dirty="0" smtClean="0"/>
            </a:b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5" name="TextBox 4"/>
          <p:cNvSpPr txBox="1"/>
          <p:nvPr/>
        </p:nvSpPr>
        <p:spPr>
          <a:xfrm>
            <a:off x="749300" y="5016501"/>
            <a:ext cx="7607300" cy="1477328"/>
          </a:xfrm>
          <a:prstGeom prst="rect">
            <a:avLst/>
          </a:prstGeom>
          <a:noFill/>
        </p:spPr>
        <p:txBody>
          <a:bodyPr wrap="square" rtlCol="0">
            <a:spAutoFit/>
          </a:bodyPr>
          <a:lstStyle/>
          <a:p>
            <a:r>
              <a:rPr lang="en-US" dirty="0" smtClean="0"/>
              <a:t>Rabbi Joseph </a:t>
            </a:r>
            <a:r>
              <a:rPr lang="en-US" dirty="0" err="1" smtClean="0"/>
              <a:t>Gikatilla</a:t>
            </a:r>
            <a:r>
              <a:rPr lang="en-US" dirty="0" smtClean="0"/>
              <a:t> (13</a:t>
            </a:r>
            <a:r>
              <a:rPr lang="en-US" baseline="30000" dirty="0" smtClean="0"/>
              <a:t>th</a:t>
            </a:r>
            <a:r>
              <a:rPr lang="en-US" dirty="0" smtClean="0"/>
              <a:t> century) taught the sequence above to reveal how each root word branches into nuanced, poetic meanings. </a:t>
            </a:r>
            <a:r>
              <a:rPr lang="en-US" i="1" dirty="0" err="1" smtClean="0"/>
              <a:t>Barukh</a:t>
            </a:r>
            <a:r>
              <a:rPr lang="en-US" dirty="0" smtClean="0"/>
              <a:t> at the beginning of each Hebrew blessing now takes on a powerful embodied sense of gratitude from receiving : and expressing full:</a:t>
            </a:r>
            <a:br>
              <a:rPr lang="en-US" dirty="0" smtClean="0"/>
            </a:br>
            <a:r>
              <a:rPr lang="en-US" dirty="0" smtClean="0"/>
              <a:t>                                </a:t>
            </a:r>
            <a:r>
              <a:rPr lang="en-US" b="1" dirty="0" smtClean="0">
                <a:solidFill>
                  <a:srgbClr val="3F7341"/>
                </a:solidFill>
              </a:rPr>
              <a:t>“I bend my knee at the Pond of Blessings”</a:t>
            </a:r>
            <a:endParaRPr lang="en-US" b="1" dirty="0">
              <a:solidFill>
                <a:srgbClr val="3F7341"/>
              </a:soli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39740" y="1554210"/>
            <a:ext cx="230832" cy="236908"/>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8762" y="1553374"/>
            <a:ext cx="195072" cy="237744"/>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83971" y="1553374"/>
            <a:ext cx="222504" cy="237744"/>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38789" y="2081561"/>
            <a:ext cx="707612" cy="323874"/>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57335" y="2512163"/>
            <a:ext cx="584538" cy="324576"/>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31934" y="2963139"/>
            <a:ext cx="619082" cy="332616"/>
          </a:xfrm>
          <a:prstGeom prst="rect">
            <a:avLst/>
          </a:prstGeom>
        </p:spPr>
      </p:pic>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04929" y="3456113"/>
            <a:ext cx="751164" cy="315976"/>
          </a:xfrm>
          <a:prstGeom prst="rect">
            <a:avLst/>
          </a:prstGeom>
        </p:spPr>
      </p:pic>
      <p:pic>
        <p:nvPicPr>
          <p:cNvPr id="16" name="Picture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569442" y="3926480"/>
            <a:ext cx="818896" cy="344468"/>
          </a:xfrm>
          <a:prstGeom prst="rect">
            <a:avLst/>
          </a:prstGeom>
        </p:spPr>
      </p:pic>
      <p:pic>
        <p:nvPicPr>
          <p:cNvPr id="17" name="Picture 1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53771" y="4301193"/>
            <a:ext cx="955494" cy="399032"/>
          </a:xfrm>
          <a:prstGeom prst="rect">
            <a:avLst/>
          </a:prstGeom>
        </p:spPr>
      </p:pic>
    </p:spTree>
    <p:extLst>
      <p:ext uri="{BB962C8B-B14F-4D97-AF65-F5344CB8AC3E}">
        <p14:creationId xmlns:p14="http://schemas.microsoft.com/office/powerpoint/2010/main" val="20321913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3"/>
                </a:solidFill>
                <a:effectLst/>
              </a:rPr>
              <a:t>Some translations to compare when exploring </a:t>
            </a:r>
            <a:br>
              <a:rPr lang="en-US" sz="2800" dirty="0" smtClean="0">
                <a:solidFill>
                  <a:schemeClr val="accent3"/>
                </a:solidFill>
                <a:effectLst/>
              </a:rPr>
            </a:br>
            <a:r>
              <a:rPr lang="en-US" sz="2800" dirty="0" smtClean="0">
                <a:solidFill>
                  <a:schemeClr val="accent3"/>
                </a:solidFill>
                <a:effectLst/>
              </a:rPr>
              <a:t>a term’s meaning and potential in context</a:t>
            </a:r>
            <a:endParaRPr lang="en-US" sz="2800" dirty="0">
              <a:solidFill>
                <a:schemeClr val="accent3"/>
              </a:solidFill>
              <a:effectLst/>
            </a:endParaRPr>
          </a:p>
        </p:txBody>
      </p:sp>
      <p:sp>
        <p:nvSpPr>
          <p:cNvPr id="3" name="Content Placeholder 2"/>
          <p:cNvSpPr>
            <a:spLocks noGrp="1"/>
          </p:cNvSpPr>
          <p:nvPr>
            <p:ph idx="1"/>
          </p:nvPr>
        </p:nvSpPr>
        <p:spPr>
          <a:xfrm>
            <a:off x="481744" y="1372330"/>
            <a:ext cx="8379414" cy="5051342"/>
          </a:xfrm>
        </p:spPr>
        <p:txBody>
          <a:bodyPr>
            <a:normAutofit fontScale="85000" lnSpcReduction="20000"/>
          </a:bodyPr>
          <a:lstStyle/>
          <a:p>
            <a:pPr marL="0" indent="0">
              <a:buNone/>
            </a:pPr>
            <a:r>
              <a:rPr lang="en-US" sz="2400" i="1" dirty="0">
                <a:effectLst/>
              </a:rPr>
              <a:t/>
            </a:r>
            <a:br>
              <a:rPr lang="en-US" sz="2400" i="1" dirty="0">
                <a:effectLst/>
              </a:rPr>
            </a:br>
            <a:r>
              <a:rPr lang="en-US" sz="2400" dirty="0" err="1" smtClean="0">
                <a:effectLst/>
              </a:rPr>
              <a:t>Eitz</a:t>
            </a:r>
            <a:r>
              <a:rPr lang="en-US" sz="2400" dirty="0" smtClean="0">
                <a:effectLst/>
              </a:rPr>
              <a:t> </a:t>
            </a:r>
            <a:r>
              <a:rPr lang="en-US" sz="2400" dirty="0" err="1">
                <a:effectLst/>
              </a:rPr>
              <a:t>Chayyim</a:t>
            </a:r>
            <a:r>
              <a:rPr lang="en-US" sz="2400" dirty="0">
                <a:effectLst/>
              </a:rPr>
              <a:t>: A Torah Commentary </a:t>
            </a:r>
            <a:r>
              <a:rPr lang="en-US" sz="2400" dirty="0" smtClean="0">
                <a:effectLst/>
              </a:rPr>
              <a:t/>
            </a:r>
            <a:br>
              <a:rPr lang="en-US" sz="2400" dirty="0" smtClean="0">
                <a:effectLst/>
              </a:rPr>
            </a:br>
            <a:r>
              <a:rPr lang="en-US" sz="2400" dirty="0" smtClean="0">
                <a:effectLst/>
              </a:rPr>
              <a:t/>
            </a:r>
            <a:br>
              <a:rPr lang="en-US" sz="2400" dirty="0" smtClean="0">
                <a:effectLst/>
              </a:rPr>
            </a:br>
            <a:r>
              <a:rPr lang="en-US" sz="2400" dirty="0" smtClean="0">
                <a:effectLst/>
              </a:rPr>
              <a:t>Robert Alter, The </a:t>
            </a:r>
            <a:r>
              <a:rPr lang="en-US" sz="2400" dirty="0">
                <a:effectLst/>
              </a:rPr>
              <a:t>Five Books of Moses: A Translation with </a:t>
            </a:r>
            <a:r>
              <a:rPr lang="en-US" sz="2400" dirty="0" smtClean="0">
                <a:effectLst/>
              </a:rPr>
              <a:t>Commentary</a:t>
            </a:r>
            <a:r>
              <a:rPr lang="en-US" sz="2400" b="1" dirty="0" smtClean="0">
                <a:effectLst/>
              </a:rPr>
              <a:t/>
            </a:r>
            <a:br>
              <a:rPr lang="en-US" sz="2400" b="1" dirty="0" smtClean="0">
                <a:effectLst/>
              </a:rPr>
            </a:br>
            <a:r>
              <a:rPr lang="en-US" sz="2400" b="1" u="sng" dirty="0" smtClean="0">
                <a:effectLst/>
              </a:rPr>
              <a:t/>
            </a:r>
            <a:br>
              <a:rPr lang="en-US" sz="2400" b="1" u="sng" dirty="0" smtClean="0">
                <a:effectLst/>
              </a:rPr>
            </a:br>
            <a:r>
              <a:rPr lang="en-US" sz="2400" dirty="0" smtClean="0">
                <a:effectLst/>
              </a:rPr>
              <a:t>Everett Fox, </a:t>
            </a:r>
            <a:r>
              <a:rPr lang="en-US" sz="2400" dirty="0">
                <a:effectLst/>
              </a:rPr>
              <a:t>The Five Books of Moses, The </a:t>
            </a:r>
            <a:r>
              <a:rPr lang="en-US" sz="2400" dirty="0" err="1">
                <a:effectLst/>
              </a:rPr>
              <a:t>Schocken</a:t>
            </a:r>
            <a:r>
              <a:rPr lang="en-US" sz="2400" dirty="0">
                <a:effectLst/>
              </a:rPr>
              <a:t> </a:t>
            </a:r>
            <a:r>
              <a:rPr lang="en-US" sz="2400" dirty="0" smtClean="0">
                <a:effectLst/>
              </a:rPr>
              <a:t>Bible</a:t>
            </a:r>
            <a:br>
              <a:rPr lang="en-US" sz="2400" dirty="0" smtClean="0">
                <a:effectLst/>
              </a:rPr>
            </a:br>
            <a:r>
              <a:rPr lang="en-US" sz="2400" dirty="0" smtClean="0">
                <a:effectLst/>
              </a:rPr>
              <a:t/>
            </a:r>
            <a:br>
              <a:rPr lang="en-US" sz="2400" dirty="0" smtClean="0">
                <a:effectLst/>
              </a:rPr>
            </a:br>
            <a:r>
              <a:rPr lang="en-US" sz="2400" dirty="0" smtClean="0">
                <a:effectLst/>
              </a:rPr>
              <a:t>The </a:t>
            </a:r>
            <a:r>
              <a:rPr lang="en-US" sz="2400" dirty="0">
                <a:effectLst/>
              </a:rPr>
              <a:t>JPS </a:t>
            </a:r>
            <a:r>
              <a:rPr lang="en-US" sz="2400" dirty="0" err="1" smtClean="0">
                <a:effectLst/>
              </a:rPr>
              <a:t>Tanakh</a:t>
            </a:r>
            <a:r>
              <a:rPr lang="en-US" sz="2400" dirty="0" smtClean="0">
                <a:effectLst/>
              </a:rPr>
              <a:t> </a:t>
            </a:r>
            <a:br>
              <a:rPr lang="en-US" sz="2400" dirty="0" smtClean="0">
                <a:effectLst/>
              </a:rPr>
            </a:br>
            <a:r>
              <a:rPr lang="en-US" sz="2400" dirty="0" smtClean="0">
                <a:effectLst/>
              </a:rPr>
              <a:t/>
            </a:r>
            <a:br>
              <a:rPr lang="en-US" sz="2400" dirty="0" smtClean="0">
                <a:effectLst/>
              </a:rPr>
            </a:br>
            <a:r>
              <a:rPr lang="en-US" sz="2400" dirty="0" err="1" smtClean="0">
                <a:effectLst/>
              </a:rPr>
              <a:t>Aryeh</a:t>
            </a:r>
            <a:r>
              <a:rPr lang="en-US" sz="2400" dirty="0" smtClean="0">
                <a:effectLst/>
              </a:rPr>
              <a:t> Kaplan, </a:t>
            </a:r>
            <a:r>
              <a:rPr lang="en-US" sz="2400" dirty="0">
                <a:effectLst/>
              </a:rPr>
              <a:t>The Living </a:t>
            </a:r>
            <a:r>
              <a:rPr lang="en-US" sz="2400" dirty="0" smtClean="0">
                <a:effectLst/>
              </a:rPr>
              <a:t>Torah</a:t>
            </a:r>
            <a:br>
              <a:rPr lang="en-US" sz="2400" dirty="0" smtClean="0">
                <a:effectLst/>
              </a:rPr>
            </a:br>
            <a:r>
              <a:rPr lang="en-US" sz="2400" dirty="0" smtClean="0">
                <a:effectLst/>
              </a:rPr>
              <a:t/>
            </a:r>
            <a:br>
              <a:rPr lang="en-US" sz="2400" dirty="0" smtClean="0">
                <a:effectLst/>
              </a:rPr>
            </a:br>
            <a:r>
              <a:rPr lang="en-US" sz="2400" dirty="0" smtClean="0">
                <a:effectLst/>
              </a:rPr>
              <a:t>W</a:t>
            </a:r>
            <a:r>
              <a:rPr lang="en-US" sz="2400" dirty="0">
                <a:effectLst/>
              </a:rPr>
              <a:t>. </a:t>
            </a:r>
            <a:r>
              <a:rPr lang="en-US" sz="2400" dirty="0" smtClean="0">
                <a:effectLst/>
              </a:rPr>
              <a:t>Gunther </a:t>
            </a:r>
            <a:r>
              <a:rPr lang="en-US" sz="2400" dirty="0" err="1" smtClean="0">
                <a:effectLst/>
              </a:rPr>
              <a:t>Plaut</a:t>
            </a:r>
            <a:r>
              <a:rPr lang="en-US" sz="2400" dirty="0" smtClean="0">
                <a:effectLst/>
              </a:rPr>
              <a:t> , et. al. </a:t>
            </a:r>
            <a:r>
              <a:rPr lang="en-US" sz="2400" dirty="0">
                <a:effectLst/>
              </a:rPr>
              <a:t>The Torah, A Modern </a:t>
            </a:r>
            <a:r>
              <a:rPr lang="en-US" sz="2400" dirty="0" smtClean="0">
                <a:effectLst/>
              </a:rPr>
              <a:t>Commentary</a:t>
            </a:r>
            <a:endParaRPr lang="en-US" sz="2400" dirty="0">
              <a:effectLst/>
            </a:endParaRPr>
          </a:p>
          <a:p>
            <a:pPr marL="0" indent="0">
              <a:buNone/>
            </a:pPr>
            <a:r>
              <a:rPr lang="en-US" sz="2400" dirty="0" smtClean="0">
                <a:effectLst/>
              </a:rPr>
              <a:t>N. </a:t>
            </a:r>
            <a:r>
              <a:rPr lang="en-US" sz="2400" dirty="0" err="1" smtClean="0">
                <a:effectLst/>
              </a:rPr>
              <a:t>Scherman</a:t>
            </a:r>
            <a:r>
              <a:rPr lang="en-US" sz="2400" dirty="0" smtClean="0">
                <a:effectLst/>
              </a:rPr>
              <a:t>, ed</a:t>
            </a:r>
            <a:r>
              <a:rPr lang="en-US" sz="2400" dirty="0">
                <a:effectLst/>
              </a:rPr>
              <a:t>., The Chumash: The Torah: </a:t>
            </a:r>
            <a:r>
              <a:rPr lang="en-US" sz="2400" dirty="0" err="1">
                <a:effectLst/>
              </a:rPr>
              <a:t>Haftoros</a:t>
            </a:r>
            <a:r>
              <a:rPr lang="en-US" sz="2400" dirty="0">
                <a:effectLst/>
              </a:rPr>
              <a:t> and Five </a:t>
            </a:r>
            <a:r>
              <a:rPr lang="en-US" sz="2400" dirty="0" err="1" smtClean="0">
                <a:effectLst/>
              </a:rPr>
              <a:t>Megillos</a:t>
            </a:r>
            <a:r>
              <a:rPr lang="en-US" sz="2400" dirty="0" smtClean="0">
                <a:effectLst/>
              </a:rPr>
              <a:t>, Stone edition, </a:t>
            </a:r>
            <a:r>
              <a:rPr lang="en-US" sz="2400" dirty="0" err="1" smtClean="0">
                <a:effectLst/>
              </a:rPr>
              <a:t>Artscroll</a:t>
            </a:r>
            <a:r>
              <a:rPr lang="en-US" sz="2400" dirty="0" smtClean="0">
                <a:effectLst/>
              </a:rPr>
              <a:t> </a:t>
            </a:r>
          </a:p>
          <a:p>
            <a:pPr marL="0" indent="0">
              <a:buNone/>
            </a:pPr>
            <a:r>
              <a:rPr lang="en-US" sz="2400" dirty="0" smtClean="0">
                <a:effectLst/>
              </a:rPr>
              <a:t>The </a:t>
            </a:r>
            <a:r>
              <a:rPr lang="en-US" sz="2400" dirty="0">
                <a:effectLst/>
              </a:rPr>
              <a:t>Holy Scriptures, (also known as The Jerusalem Bible</a:t>
            </a:r>
            <a:r>
              <a:rPr lang="en-US" sz="2400" dirty="0" smtClean="0">
                <a:effectLst/>
              </a:rPr>
              <a:t>) </a:t>
            </a:r>
            <a:r>
              <a:rPr lang="en-US" sz="2400" dirty="0" err="1" smtClean="0">
                <a:effectLst/>
              </a:rPr>
              <a:t>Koren</a:t>
            </a:r>
            <a:endParaRPr lang="en-US" sz="2400" dirty="0" smtClean="0">
              <a:effectLst/>
            </a:endParaRPr>
          </a:p>
          <a:p>
            <a:pPr marL="0" indent="0">
              <a:buNone/>
            </a:pPr>
            <a:r>
              <a:rPr lang="en-US" sz="2400" dirty="0" smtClean="0">
                <a:effectLst/>
              </a:rPr>
              <a:t>Websites: </a:t>
            </a:r>
            <a:r>
              <a:rPr lang="en-US" sz="2400" dirty="0" smtClean="0">
                <a:solidFill>
                  <a:schemeClr val="accent5">
                    <a:lumMod val="60000"/>
                    <a:lumOff val="40000"/>
                  </a:schemeClr>
                </a:solidFill>
                <a:effectLst/>
                <a:hlinkClick r:id="rId2"/>
              </a:rPr>
              <a:t>Bible.Ort.org</a:t>
            </a:r>
            <a:r>
              <a:rPr lang="en-US" sz="2400" dirty="0" smtClean="0">
                <a:solidFill>
                  <a:schemeClr val="accent5">
                    <a:lumMod val="60000"/>
                    <a:lumOff val="40000"/>
                  </a:schemeClr>
                </a:solidFill>
                <a:effectLst/>
              </a:rPr>
              <a:t>      </a:t>
            </a:r>
            <a:r>
              <a:rPr lang="en-US" sz="2400" dirty="0" smtClean="0">
                <a:solidFill>
                  <a:schemeClr val="accent5">
                    <a:lumMod val="60000"/>
                    <a:lumOff val="40000"/>
                  </a:schemeClr>
                </a:solidFill>
                <a:effectLst/>
                <a:hlinkClick r:id="rId3"/>
              </a:rPr>
              <a:t>Machon-Mamre.org</a:t>
            </a:r>
            <a:r>
              <a:rPr lang="en-US" sz="2400" dirty="0" smtClean="0">
                <a:solidFill>
                  <a:schemeClr val="accent5">
                    <a:lumMod val="60000"/>
                    <a:lumOff val="40000"/>
                  </a:schemeClr>
                </a:solidFill>
                <a:effectLst/>
              </a:rPr>
              <a:t>      </a:t>
            </a:r>
            <a:r>
              <a:rPr lang="en-US" sz="2400" dirty="0" smtClean="0">
                <a:solidFill>
                  <a:schemeClr val="accent5">
                    <a:lumMod val="60000"/>
                    <a:lumOff val="40000"/>
                  </a:schemeClr>
                </a:solidFill>
                <a:effectLst/>
                <a:hlinkClick r:id="rId4"/>
              </a:rPr>
              <a:t>Chabad.org</a:t>
            </a:r>
            <a:r>
              <a:rPr lang="en-US" sz="2400" dirty="0" smtClean="0">
                <a:solidFill>
                  <a:schemeClr val="accent5">
                    <a:lumMod val="60000"/>
                    <a:lumOff val="40000"/>
                  </a:schemeClr>
                </a:solidFill>
                <a:effectLst/>
              </a:rPr>
              <a:t> </a:t>
            </a:r>
            <a:br>
              <a:rPr lang="en-US" sz="2400" dirty="0" smtClean="0">
                <a:solidFill>
                  <a:schemeClr val="accent5">
                    <a:lumMod val="60000"/>
                    <a:lumOff val="40000"/>
                  </a:schemeClr>
                </a:solidFill>
                <a:effectLst/>
              </a:rPr>
            </a:br>
            <a:r>
              <a:rPr lang="en-US" sz="2400" dirty="0" smtClean="0">
                <a:solidFill>
                  <a:schemeClr val="accent5">
                    <a:lumMod val="60000"/>
                    <a:lumOff val="40000"/>
                  </a:schemeClr>
                </a:solidFill>
                <a:effectLst/>
              </a:rPr>
              <a:t>                 </a:t>
            </a:r>
            <a:r>
              <a:rPr lang="en-US" sz="2400" dirty="0" smtClean="0">
                <a:solidFill>
                  <a:schemeClr val="accent5">
                    <a:lumMod val="60000"/>
                    <a:lumOff val="40000"/>
                  </a:schemeClr>
                </a:solidFill>
                <a:effectLst/>
                <a:hlinkClick r:id="rId5"/>
              </a:rPr>
              <a:t>Biblehub.com</a:t>
            </a:r>
            <a:r>
              <a:rPr lang="en-US" sz="2400" dirty="0" smtClean="0">
                <a:solidFill>
                  <a:schemeClr val="accent5">
                    <a:lumMod val="60000"/>
                    <a:lumOff val="40000"/>
                  </a:schemeClr>
                </a:solidFill>
                <a:effectLst/>
              </a:rPr>
              <a:t>     </a:t>
            </a:r>
            <a:r>
              <a:rPr lang="en-US" sz="2400" dirty="0" smtClean="0">
                <a:solidFill>
                  <a:schemeClr val="accent5">
                    <a:lumMod val="60000"/>
                    <a:lumOff val="40000"/>
                  </a:schemeClr>
                </a:solidFill>
                <a:effectLst/>
                <a:hlinkClick r:id="rId6"/>
              </a:rPr>
              <a:t>Blueletterbible.org</a:t>
            </a:r>
            <a:r>
              <a:rPr lang="en-US" sz="2400" dirty="0" smtClean="0">
                <a:solidFill>
                  <a:schemeClr val="accent5">
                    <a:lumMod val="60000"/>
                    <a:lumOff val="40000"/>
                  </a:schemeClr>
                </a:solidFill>
                <a:effectLst/>
              </a:rPr>
              <a:t>    </a:t>
            </a:r>
            <a:r>
              <a:rPr lang="en-US" sz="2400" dirty="0" smtClean="0">
                <a:solidFill>
                  <a:schemeClr val="accent5">
                    <a:lumMod val="60000"/>
                    <a:lumOff val="40000"/>
                  </a:schemeClr>
                </a:solidFill>
                <a:effectLst/>
                <a:hlinkClick r:id="rId7"/>
              </a:rPr>
              <a:t>Scripture4all.org</a:t>
            </a:r>
            <a:endParaRPr lang="en-US" dirty="0">
              <a:solidFill>
                <a:schemeClr val="accent5">
                  <a:lumMod val="60000"/>
                  <a:lumOff val="40000"/>
                </a:schemeClr>
              </a:solidFill>
            </a:endParaRPr>
          </a:p>
        </p:txBody>
      </p:sp>
      <p:pic>
        <p:nvPicPr>
          <p:cNvPr id="4" name="Picture 3" descr="arrow white.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15087" y="6336077"/>
            <a:ext cx="286226" cy="286226"/>
          </a:xfrm>
          <a:prstGeom prst="rect">
            <a:avLst/>
          </a:prstGeom>
        </p:spPr>
      </p:pic>
    </p:spTree>
    <p:extLst>
      <p:ext uri="{BB962C8B-B14F-4D97-AF65-F5344CB8AC3E}">
        <p14:creationId xmlns:p14="http://schemas.microsoft.com/office/powerpoint/2010/main" val="37338698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Pr>
              <a:t>Juried Submission Instructions</a:t>
            </a:r>
            <a:endParaRPr lang="en-US" dirty="0">
              <a:effectLst/>
            </a:endParaRPr>
          </a:p>
        </p:txBody>
      </p:sp>
      <p:sp>
        <p:nvSpPr>
          <p:cNvPr id="3" name="Content Placeholder 2"/>
          <p:cNvSpPr>
            <a:spLocks noGrp="1"/>
          </p:cNvSpPr>
          <p:nvPr>
            <p:ph idx="1"/>
          </p:nvPr>
        </p:nvSpPr>
        <p:spPr>
          <a:xfrm>
            <a:off x="685800" y="1550894"/>
            <a:ext cx="7770813" cy="4575269"/>
          </a:xfrm>
        </p:spPr>
        <p:txBody>
          <a:bodyPr>
            <a:noAutofit/>
          </a:bodyPr>
          <a:lstStyle/>
          <a:p>
            <a:pPr>
              <a:buFont typeface="Wingdings" charset="2"/>
              <a:buChar char="§"/>
            </a:pPr>
            <a:r>
              <a:rPr lang="en-US" sz="2000" dirty="0" smtClean="0">
                <a:solidFill>
                  <a:schemeClr val="bg2">
                    <a:lumMod val="25000"/>
                  </a:schemeClr>
                </a:solidFill>
                <a:effectLst/>
              </a:rPr>
              <a:t>1.</a:t>
            </a:r>
            <a:r>
              <a:rPr lang="en-US" sz="2000" b="1" dirty="0" smtClean="0">
                <a:solidFill>
                  <a:schemeClr val="bg2">
                    <a:lumMod val="25000"/>
                  </a:schemeClr>
                </a:solidFill>
                <a:effectLst/>
              </a:rPr>
              <a:t> </a:t>
            </a:r>
            <a:r>
              <a:rPr lang="en-US" sz="2000" b="1" dirty="0" smtClean="0">
                <a:effectLst/>
              </a:rPr>
              <a:t>Jewish professionals skip to #2</a:t>
            </a:r>
            <a:r>
              <a:rPr lang="en-US" sz="2000" dirty="0" smtClean="0">
                <a:solidFill>
                  <a:schemeClr val="bg2">
                    <a:lumMod val="25000"/>
                  </a:schemeClr>
                </a:solidFill>
                <a:effectLst/>
              </a:rPr>
              <a:t>. Lay persons, kindly obtain the exhibition volume</a:t>
            </a:r>
            <a:r>
              <a:rPr lang="en-US" sz="2000" i="1" dirty="0" smtClean="0">
                <a:solidFill>
                  <a:schemeClr val="bg2">
                    <a:lumMod val="25000"/>
                  </a:schemeClr>
                </a:solidFill>
                <a:effectLst/>
              </a:rPr>
              <a:t>, Illuminated Letters: Threads of Connection</a:t>
            </a:r>
            <a:r>
              <a:rPr lang="en-US" sz="2000" dirty="0" smtClean="0">
                <a:solidFill>
                  <a:schemeClr val="bg2">
                    <a:lumMod val="25000"/>
                  </a:schemeClr>
                </a:solidFill>
                <a:effectLst/>
              </a:rPr>
              <a:t>, as it contains 24 examples. </a:t>
            </a:r>
            <a:r>
              <a:rPr lang="en-US" sz="2000" dirty="0" smtClean="0">
                <a:effectLst/>
                <a:hlinkClick r:id="rId2"/>
              </a:rPr>
              <a:t>Buy Now</a:t>
            </a:r>
            <a:endParaRPr lang="en-US" sz="2000" dirty="0" smtClean="0">
              <a:effectLst/>
            </a:endParaRPr>
          </a:p>
          <a:p>
            <a:pPr>
              <a:buFont typeface="Wingdings" charset="2"/>
              <a:buChar char="§"/>
            </a:pPr>
            <a:r>
              <a:rPr lang="en-US" sz="2000" dirty="0" smtClean="0">
                <a:effectLst/>
              </a:rPr>
              <a:t>2. </a:t>
            </a:r>
            <a:r>
              <a:rPr lang="en-US" sz="2000" b="1" dirty="0" smtClean="0">
                <a:effectLst/>
              </a:rPr>
              <a:t>We are looking for personal spiritual  reflections on one of the 18 roots, or upon a word or phrase that involves one of the roots.</a:t>
            </a:r>
            <a:br>
              <a:rPr lang="en-US" sz="2000" b="1" dirty="0" smtClean="0">
                <a:effectLst/>
              </a:rPr>
            </a:br>
            <a:r>
              <a:rPr lang="en-US" sz="2000" dirty="0" smtClean="0">
                <a:effectLst/>
              </a:rPr>
              <a:t> </a:t>
            </a:r>
            <a:r>
              <a:rPr lang="en-US" sz="2000" dirty="0" smtClean="0">
                <a:solidFill>
                  <a:schemeClr val="bg2">
                    <a:lumMod val="50000"/>
                  </a:schemeClr>
                </a:solidFill>
                <a:effectLst/>
              </a:rPr>
              <a:t>   If you are already familiar enough with Biblical Hebrew to select a root and begin to write/illustrate/weave/sculpt/film, etc. </a:t>
            </a:r>
            <a:br>
              <a:rPr lang="en-US" sz="2000" dirty="0" smtClean="0">
                <a:solidFill>
                  <a:schemeClr val="bg2">
                    <a:lumMod val="50000"/>
                  </a:schemeClr>
                </a:solidFill>
                <a:effectLst/>
              </a:rPr>
            </a:br>
            <a:r>
              <a:rPr lang="en-US" sz="2000" dirty="0" smtClean="0">
                <a:solidFill>
                  <a:schemeClr val="bg2">
                    <a:lumMod val="50000"/>
                  </a:schemeClr>
                </a:solidFill>
                <a:effectLst/>
              </a:rPr>
              <a:t>a reflection for juried consideration, first inquire which roots are currently available. [Shavat, for example, already has a full panel.]</a:t>
            </a:r>
            <a:r>
              <a:rPr lang="en-US" sz="2000" dirty="0" smtClean="0">
                <a:effectLst/>
              </a:rPr>
              <a:t>          </a:t>
            </a:r>
          </a:p>
          <a:p>
            <a:pPr>
              <a:buFont typeface="Wingdings" charset="2"/>
              <a:buChar char="§"/>
            </a:pPr>
            <a:r>
              <a:rPr lang="en-US" sz="2000" dirty="0" smtClean="0">
                <a:effectLst/>
              </a:rPr>
              <a:t>Send your piece or questions to: </a:t>
            </a:r>
            <a:r>
              <a:rPr lang="en-US" sz="2000" dirty="0">
                <a:effectLst/>
                <a:hlinkClick r:id="rId3"/>
              </a:rPr>
              <a:t>rebgoldie@</a:t>
            </a:r>
            <a:r>
              <a:rPr lang="en-US" sz="2000" dirty="0" smtClean="0">
                <a:effectLst/>
                <a:hlinkClick r:id="rId3"/>
              </a:rPr>
              <a:t>gmail.com</a:t>
            </a:r>
            <a:endParaRPr lang="en-US" sz="2000" dirty="0" smtClean="0">
              <a:effectLst/>
            </a:endParaRPr>
          </a:p>
          <a:p>
            <a:pPr>
              <a:buFont typeface="Wingdings" charset="2"/>
              <a:buChar char="§"/>
            </a:pPr>
            <a:r>
              <a:rPr lang="en-US" sz="2000" dirty="0" smtClean="0">
                <a:effectLst/>
              </a:rPr>
              <a:t>3. If you would like a guide to some of the 18 roots and how Biblical Hebrew works as a spiritual language and why, continue with the next slide.  </a:t>
            </a:r>
            <a:endParaRPr lang="en-US" sz="2000" dirty="0">
              <a:effectLst/>
            </a:endParaRPr>
          </a:p>
        </p:txBody>
      </p:sp>
      <p:pic>
        <p:nvPicPr>
          <p:cNvPr id="6" name="Picture 5" descr="arrow whit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56613" y="6192964"/>
            <a:ext cx="286226" cy="286226"/>
          </a:xfrm>
          <a:prstGeom prst="rect">
            <a:avLst/>
          </a:prstGeom>
        </p:spPr>
      </p:pic>
    </p:spTree>
    <p:extLst>
      <p:ext uri="{BB962C8B-B14F-4D97-AF65-F5344CB8AC3E}">
        <p14:creationId xmlns:p14="http://schemas.microsoft.com/office/powerpoint/2010/main" val="265562838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2">
                    <a:lumMod val="50000"/>
                  </a:schemeClr>
                </a:solidFill>
                <a:effectLst/>
              </a:rPr>
              <a:t>In conclusion</a:t>
            </a:r>
            <a:endParaRPr lang="en-US" dirty="0">
              <a:solidFill>
                <a:schemeClr val="bg2">
                  <a:lumMod val="50000"/>
                </a:schemeClr>
              </a:solidFill>
              <a:effectLst/>
            </a:endParaRPr>
          </a:p>
        </p:txBody>
      </p:sp>
      <p:sp>
        <p:nvSpPr>
          <p:cNvPr id="3" name="Content Placeholder 2"/>
          <p:cNvSpPr>
            <a:spLocks noGrp="1"/>
          </p:cNvSpPr>
          <p:nvPr>
            <p:ph idx="1"/>
          </p:nvPr>
        </p:nvSpPr>
        <p:spPr/>
        <p:txBody>
          <a:bodyPr>
            <a:normAutofit fontScale="92500" lnSpcReduction="20000"/>
          </a:bodyPr>
          <a:lstStyle/>
          <a:p>
            <a:pPr marL="0" indent="0">
              <a:buNone/>
            </a:pPr>
            <a:endParaRPr lang="en-US" dirty="0" smtClean="0"/>
          </a:p>
          <a:p>
            <a:pPr marL="0" indent="0">
              <a:buNone/>
            </a:pPr>
            <a:endParaRPr lang="en-US" dirty="0"/>
          </a:p>
          <a:p>
            <a:pPr marL="0" indent="0">
              <a:buNone/>
            </a:pPr>
            <a:r>
              <a:rPr lang="en-US" dirty="0" smtClean="0">
                <a:effectLst/>
              </a:rPr>
              <a:t>Sara </a:t>
            </a:r>
            <a:r>
              <a:rPr lang="en-US" dirty="0">
                <a:effectLst/>
              </a:rPr>
              <a:t>Harwin's </a:t>
            </a:r>
            <a:r>
              <a:rPr lang="en-US" i="1" dirty="0">
                <a:effectLst/>
              </a:rPr>
              <a:t>Illuminated Letters: Threads of Connection</a:t>
            </a:r>
            <a:r>
              <a:rPr lang="en-US" dirty="0">
                <a:effectLst/>
              </a:rPr>
              <a:t> exhibition expresses her vision of both individual and integrative appreciation of eighteen roots found in Biblical Hebrew. </a:t>
            </a:r>
            <a:endParaRPr lang="en-US" dirty="0" smtClean="0">
              <a:effectLst/>
            </a:endParaRPr>
          </a:p>
          <a:p>
            <a:pPr marL="0" indent="0">
              <a:buNone/>
            </a:pPr>
            <a:r>
              <a:rPr lang="en-US" dirty="0" smtClean="0">
                <a:effectLst/>
              </a:rPr>
              <a:t>If you wish, now return to the beginning to review the roots and criteria for submissions. Then let us know of your interest and we’ll let you know which roots remain available for submissions for juried review toward inclusion in either or both the exhibition and companion volume.</a:t>
            </a:r>
            <a:br>
              <a:rPr lang="en-US" dirty="0" smtClean="0">
                <a:effectLst/>
              </a:rPr>
            </a:br>
            <a:r>
              <a:rPr lang="en-US" dirty="0" smtClean="0">
                <a:effectLst/>
              </a:rPr>
              <a:t/>
            </a:r>
            <a:br>
              <a:rPr lang="en-US" dirty="0" smtClean="0">
                <a:effectLst/>
              </a:rPr>
            </a:br>
            <a:r>
              <a:rPr lang="en-US" dirty="0" smtClean="0">
                <a:solidFill>
                  <a:srgbClr val="7C7C7C"/>
                </a:solidFill>
                <a:effectLst/>
              </a:rPr>
              <a:t>Questions : Editor-in-chief, Reclaiming Judaism Press</a:t>
            </a:r>
            <a:br>
              <a:rPr lang="en-US" dirty="0" smtClean="0">
                <a:solidFill>
                  <a:srgbClr val="7C7C7C"/>
                </a:solidFill>
                <a:effectLst/>
              </a:rPr>
            </a:br>
            <a:r>
              <a:rPr lang="en-US" dirty="0" smtClean="0">
                <a:solidFill>
                  <a:srgbClr val="7C7C7C"/>
                </a:solidFill>
                <a:effectLst/>
              </a:rPr>
              <a:t>                    Rabbi Goldie Milgram  </a:t>
            </a:r>
            <a:r>
              <a:rPr lang="en-US" dirty="0" err="1" smtClean="0">
                <a:solidFill>
                  <a:srgbClr val="7C7C7C"/>
                </a:solidFill>
                <a:effectLst/>
                <a:hlinkClick r:id="rId2"/>
              </a:rPr>
              <a:t>rebgoldie@gmail.com</a:t>
            </a:r>
            <a:endParaRPr lang="en-US" dirty="0" smtClean="0">
              <a:solidFill>
                <a:srgbClr val="7C7C7C"/>
              </a:solidFill>
              <a:effectLst/>
            </a:endParaRPr>
          </a:p>
          <a:p>
            <a:pPr marL="0" indent="0">
              <a:buNone/>
            </a:pPr>
            <a:endParaRPr lang="en-US" dirty="0"/>
          </a:p>
          <a:p>
            <a:pPr marL="0" indent="0">
              <a:buNone/>
            </a:pPr>
            <a:endParaRPr lang="en-US" dirty="0"/>
          </a:p>
        </p:txBody>
      </p:sp>
      <p:pic>
        <p:nvPicPr>
          <p:cNvPr id="4" name="Picture 3" descr="Place Makom.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89096" y="344394"/>
            <a:ext cx="2133600" cy="2413000"/>
          </a:xfrm>
          <a:prstGeom prst="rect">
            <a:avLst/>
          </a:prstGeom>
        </p:spPr>
      </p:pic>
      <p:pic>
        <p:nvPicPr>
          <p:cNvPr id="5" name="Picture 4" descr="arrow whit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15087" y="6336077"/>
            <a:ext cx="286226" cy="286226"/>
          </a:xfrm>
          <a:prstGeom prst="rect">
            <a:avLst/>
          </a:prstGeom>
        </p:spPr>
      </p:pic>
    </p:spTree>
    <p:extLst>
      <p:ext uri="{BB962C8B-B14F-4D97-AF65-F5344CB8AC3E}">
        <p14:creationId xmlns:p14="http://schemas.microsoft.com/office/powerpoint/2010/main" val="245532015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j 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9096" y="4587507"/>
            <a:ext cx="1261593" cy="1117412"/>
          </a:xfrm>
          <a:prstGeom prst="rect">
            <a:avLst/>
          </a:prstGeom>
        </p:spPr>
      </p:pic>
      <p:sp>
        <p:nvSpPr>
          <p:cNvPr id="8" name="TextBox 7"/>
          <p:cNvSpPr txBox="1"/>
          <p:nvPr/>
        </p:nvSpPr>
        <p:spPr>
          <a:xfrm>
            <a:off x="1094871" y="4443035"/>
            <a:ext cx="7357535" cy="1569660"/>
          </a:xfrm>
          <a:prstGeom prst="rect">
            <a:avLst/>
          </a:prstGeom>
          <a:noFill/>
        </p:spPr>
        <p:txBody>
          <a:bodyPr wrap="square" rtlCol="0">
            <a:spAutoFit/>
          </a:bodyPr>
          <a:lstStyle/>
          <a:p>
            <a:pPr algn="ctr"/>
            <a:r>
              <a:rPr lang="en-US" sz="3600" dirty="0" smtClean="0">
                <a:solidFill>
                  <a:schemeClr val="accent5">
                    <a:lumMod val="60000"/>
                    <a:lumOff val="40000"/>
                  </a:schemeClr>
                </a:solidFill>
                <a:latin typeface="Aharoni Bold"/>
                <a:cs typeface="Aharoni Bold"/>
              </a:rPr>
              <a:t>  </a:t>
            </a:r>
            <a:r>
              <a:rPr lang="en-US" sz="3600" dirty="0" smtClean="0">
                <a:solidFill>
                  <a:schemeClr val="bg2">
                    <a:lumMod val="50000"/>
                  </a:schemeClr>
                </a:solidFill>
                <a:latin typeface="Aharoni Bold"/>
                <a:cs typeface="Aharoni Bold"/>
              </a:rPr>
              <a:t>Reclaiming Judaism</a:t>
            </a:r>
            <a:r>
              <a:rPr lang="en-US" sz="3600" dirty="0" smtClean="0">
                <a:solidFill>
                  <a:schemeClr val="bg1">
                    <a:lumMod val="85000"/>
                  </a:schemeClr>
                </a:solidFill>
                <a:latin typeface="Aharoni Bold"/>
                <a:cs typeface="Aharoni Bold"/>
              </a:rPr>
              <a:t> </a:t>
            </a:r>
            <a:r>
              <a:rPr lang="en-US" sz="2000" dirty="0" smtClean="0">
                <a:latin typeface="Verdana"/>
                <a:cs typeface="Verdana"/>
              </a:rPr>
              <a:t/>
            </a:r>
            <a:br>
              <a:rPr lang="en-US" sz="2000" dirty="0" smtClean="0">
                <a:latin typeface="Verdana"/>
                <a:cs typeface="Verdana"/>
              </a:rPr>
            </a:br>
            <a:r>
              <a:rPr lang="en-US" sz="2000" dirty="0" smtClean="0">
                <a:latin typeface="Verdana"/>
                <a:cs typeface="Verdana"/>
              </a:rPr>
              <a:t>  </a:t>
            </a:r>
            <a:r>
              <a:rPr lang="en-US" sz="2000" dirty="0" smtClean="0">
                <a:solidFill>
                  <a:schemeClr val="accent4"/>
                </a:solidFill>
                <a:latin typeface="Verdana"/>
                <a:cs typeface="Verdana"/>
              </a:rPr>
              <a:t>Innovative programs &amp; resources </a:t>
            </a:r>
            <a:br>
              <a:rPr lang="en-US" sz="2000" dirty="0" smtClean="0">
                <a:solidFill>
                  <a:schemeClr val="accent4"/>
                </a:solidFill>
                <a:latin typeface="Verdana"/>
                <a:cs typeface="Verdana"/>
              </a:rPr>
            </a:br>
            <a:r>
              <a:rPr lang="en-US" sz="2000" dirty="0" smtClean="0">
                <a:solidFill>
                  <a:schemeClr val="accent4"/>
                </a:solidFill>
                <a:latin typeface="Verdana"/>
                <a:cs typeface="Verdana"/>
              </a:rPr>
              <a:t>  for meaningful Jewish living</a:t>
            </a:r>
            <a:r>
              <a:rPr lang="en-US" sz="2000" dirty="0" smtClean="0">
                <a:latin typeface="Verdana"/>
                <a:cs typeface="Verdana"/>
              </a:rPr>
              <a:t/>
            </a:r>
            <a:br>
              <a:rPr lang="en-US" sz="2000" dirty="0" smtClean="0">
                <a:latin typeface="Verdana"/>
                <a:cs typeface="Verdana"/>
              </a:rPr>
            </a:br>
            <a:r>
              <a:rPr lang="en-US" sz="2000" dirty="0" smtClean="0">
                <a:latin typeface="Verdana"/>
                <a:cs typeface="Verdana"/>
              </a:rPr>
              <a:t>  </a:t>
            </a:r>
            <a:r>
              <a:rPr lang="en-US" sz="2000" dirty="0" smtClean="0">
                <a:solidFill>
                  <a:schemeClr val="bg2">
                    <a:lumMod val="25000"/>
                  </a:schemeClr>
                </a:solidFill>
                <a:latin typeface="Verdana"/>
                <a:cs typeface="Verdana"/>
              </a:rPr>
              <a:t>RECLAIMINGJUDAISM.ORG</a:t>
            </a:r>
            <a:endParaRPr lang="en-US" sz="2000" dirty="0">
              <a:solidFill>
                <a:schemeClr val="bg2">
                  <a:lumMod val="25000"/>
                </a:schemeClr>
              </a:solidFill>
              <a:latin typeface="Verdana"/>
              <a:cs typeface="Verdana"/>
            </a:endParaRPr>
          </a:p>
        </p:txBody>
      </p:sp>
      <p:sp>
        <p:nvSpPr>
          <p:cNvPr id="9" name="TextBox 8"/>
          <p:cNvSpPr txBox="1"/>
          <p:nvPr/>
        </p:nvSpPr>
        <p:spPr>
          <a:xfrm>
            <a:off x="2291930" y="2744240"/>
            <a:ext cx="5153195" cy="461665"/>
          </a:xfrm>
          <a:prstGeom prst="rect">
            <a:avLst/>
          </a:prstGeom>
          <a:noFill/>
        </p:spPr>
        <p:txBody>
          <a:bodyPr wrap="square" rtlCol="0">
            <a:spAutoFit/>
          </a:bodyPr>
          <a:lstStyle/>
          <a:p>
            <a:r>
              <a:rPr lang="en-US" sz="2400" dirty="0" smtClean="0">
                <a:solidFill>
                  <a:schemeClr val="accent5">
                    <a:lumMod val="60000"/>
                    <a:lumOff val="40000"/>
                  </a:schemeClr>
                </a:solidFill>
                <a:latin typeface="Aharoni Bold"/>
                <a:cs typeface="Aharoni Bold"/>
              </a:rPr>
              <a:t> </a:t>
            </a:r>
            <a:r>
              <a:rPr lang="en-US" sz="2400" dirty="0">
                <a:solidFill>
                  <a:schemeClr val="accent5">
                    <a:lumMod val="60000"/>
                    <a:lumOff val="40000"/>
                  </a:schemeClr>
                </a:solidFill>
                <a:latin typeface="Aharoni Bold"/>
                <a:cs typeface="Aharoni Bold"/>
              </a:rPr>
              <a:t> </a:t>
            </a:r>
            <a:r>
              <a:rPr lang="en-US" sz="2400" dirty="0" smtClean="0">
                <a:solidFill>
                  <a:schemeClr val="accent5">
                    <a:lumMod val="60000"/>
                    <a:lumOff val="40000"/>
                  </a:schemeClr>
                </a:solidFill>
                <a:latin typeface="Aharoni Bold"/>
                <a:cs typeface="Aharoni Bold"/>
              </a:rPr>
              <a:t> </a:t>
            </a:r>
            <a:endParaRPr lang="en-US" sz="2400" dirty="0">
              <a:solidFill>
                <a:schemeClr val="accent5">
                  <a:lumMod val="60000"/>
                  <a:lumOff val="40000"/>
                </a:schemeClr>
              </a:solidFill>
              <a:latin typeface="Aharoni Bold"/>
              <a:cs typeface="Aharoni Bold"/>
            </a:endParaRPr>
          </a:p>
        </p:txBody>
      </p:sp>
      <p:sp>
        <p:nvSpPr>
          <p:cNvPr id="10" name="TextBox 9"/>
          <p:cNvSpPr txBox="1"/>
          <p:nvPr/>
        </p:nvSpPr>
        <p:spPr>
          <a:xfrm>
            <a:off x="2788272" y="496375"/>
            <a:ext cx="5123998" cy="369332"/>
          </a:xfrm>
          <a:prstGeom prst="rect">
            <a:avLst/>
          </a:prstGeom>
          <a:noFill/>
        </p:spPr>
        <p:txBody>
          <a:bodyPr wrap="square" rtlCol="0">
            <a:spAutoFit/>
          </a:bodyPr>
          <a:lstStyle/>
          <a:p>
            <a:r>
              <a:rPr lang="en-US" dirty="0" smtClean="0">
                <a:solidFill>
                  <a:schemeClr val="accent3">
                    <a:lumMod val="60000"/>
                    <a:lumOff val="40000"/>
                  </a:schemeClr>
                </a:solidFill>
                <a:latin typeface="Aharoni Bold"/>
                <a:cs typeface="Aharoni Bold"/>
              </a:rPr>
              <a:t>         </a:t>
            </a:r>
            <a:endParaRPr lang="en-US" dirty="0">
              <a:solidFill>
                <a:schemeClr val="accent3">
                  <a:lumMod val="60000"/>
                  <a:lumOff val="40000"/>
                </a:schemeClr>
              </a:solidFill>
              <a:latin typeface="Aharoni Bold"/>
              <a:cs typeface="Aharoni Bold"/>
            </a:endParaRPr>
          </a:p>
        </p:txBody>
      </p:sp>
      <p:sp>
        <p:nvSpPr>
          <p:cNvPr id="13" name="TextBox 12"/>
          <p:cNvSpPr txBox="1"/>
          <p:nvPr/>
        </p:nvSpPr>
        <p:spPr>
          <a:xfrm>
            <a:off x="2271292" y="496375"/>
            <a:ext cx="4817434" cy="523220"/>
          </a:xfrm>
          <a:prstGeom prst="rect">
            <a:avLst/>
          </a:prstGeom>
          <a:noFill/>
        </p:spPr>
        <p:txBody>
          <a:bodyPr wrap="square" rtlCol="0">
            <a:spAutoFit/>
          </a:bodyPr>
          <a:lstStyle/>
          <a:p>
            <a:r>
              <a:rPr lang="en-US" sz="2800" dirty="0" smtClean="0">
                <a:solidFill>
                  <a:schemeClr val="accent4">
                    <a:lumMod val="60000"/>
                    <a:lumOff val="40000"/>
                  </a:schemeClr>
                </a:solidFill>
              </a:rPr>
              <a:t>  </a:t>
            </a:r>
            <a:r>
              <a:rPr lang="en-US" sz="2800" dirty="0" smtClean="0">
                <a:solidFill>
                  <a:schemeClr val="accent4"/>
                </a:solidFill>
              </a:rPr>
              <a:t>A COLLABORATION OF</a:t>
            </a:r>
            <a:endParaRPr lang="en-US" sz="2800" dirty="0">
              <a:solidFill>
                <a:schemeClr val="accent4"/>
              </a:solidFill>
            </a:endParaRP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0256" y="1721463"/>
            <a:ext cx="5151048" cy="1648336"/>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5556" y="3429397"/>
            <a:ext cx="3678586" cy="270124"/>
          </a:xfrm>
          <a:prstGeom prst="rect">
            <a:avLst/>
          </a:prstGeom>
        </p:spPr>
      </p:pic>
    </p:spTree>
    <p:extLst>
      <p:ext uri="{BB962C8B-B14F-4D97-AF65-F5344CB8AC3E}">
        <p14:creationId xmlns:p14="http://schemas.microsoft.com/office/powerpoint/2010/main" val="38509975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2"/>
            <a:ext cx="7770813" cy="5923069"/>
          </a:xfrm>
        </p:spPr>
        <p:txBody>
          <a:bodyPr>
            <a:normAutofit/>
          </a:bodyPr>
          <a:lstStyle/>
          <a:p>
            <a:r>
              <a:rPr lang="en-US" sz="3200" dirty="0" smtClean="0">
                <a:effectLst/>
              </a:rPr>
              <a:t>Biblical Hebrew comes from </a:t>
            </a:r>
            <a:br>
              <a:rPr lang="en-US" sz="3200" dirty="0" smtClean="0">
                <a:effectLst/>
              </a:rPr>
            </a:br>
            <a:r>
              <a:rPr lang="en-US" sz="3200" dirty="0" smtClean="0">
                <a:effectLst/>
              </a:rPr>
              <a:t>Proto-Semitic</a:t>
            </a:r>
            <a:br>
              <a:rPr lang="en-US" sz="3200" dirty="0" smtClean="0">
                <a:effectLst/>
              </a:rPr>
            </a:br>
            <a:r>
              <a:rPr lang="en-US" sz="3200" dirty="0" smtClean="0">
                <a:effectLst/>
              </a:rPr>
              <a:t>possibly the oldest of all </a:t>
            </a:r>
            <a:br>
              <a:rPr lang="en-US" sz="3200" dirty="0" smtClean="0">
                <a:effectLst/>
              </a:rPr>
            </a:br>
            <a:r>
              <a:rPr lang="en-US" sz="3200" dirty="0" smtClean="0">
                <a:effectLst/>
              </a:rPr>
              <a:t>the human language branches</a:t>
            </a:r>
            <a:br>
              <a:rPr lang="en-US" sz="3200" dirty="0" smtClean="0">
                <a:effectLst/>
              </a:rPr>
            </a:br>
            <a:r>
              <a:rPr lang="en-US" sz="3200" dirty="0" smtClean="0">
                <a:effectLst/>
              </a:rPr>
              <a:t/>
            </a:r>
            <a:br>
              <a:rPr lang="en-US" sz="3200" dirty="0" smtClean="0">
                <a:effectLst/>
              </a:rPr>
            </a:br>
            <a:r>
              <a:rPr lang="en-US" sz="3200" dirty="0" smtClean="0">
                <a:effectLst/>
              </a:rPr>
              <a:t>Because of its Semitic language structure, Hebrew is an inherently </a:t>
            </a:r>
            <a:br>
              <a:rPr lang="en-US" sz="3200" dirty="0" smtClean="0">
                <a:effectLst/>
              </a:rPr>
            </a:br>
            <a:r>
              <a:rPr lang="en-US" sz="3200" dirty="0" smtClean="0">
                <a:solidFill>
                  <a:srgbClr val="C8A51A"/>
                </a:solidFill>
                <a:effectLst/>
              </a:rPr>
              <a:t>SPIRITUAL</a:t>
            </a:r>
            <a:r>
              <a:rPr lang="en-US" sz="3200" dirty="0" smtClean="0">
                <a:effectLst/>
              </a:rPr>
              <a:t> language.</a:t>
            </a:r>
            <a:endParaRPr lang="en-US" sz="3200" dirty="0">
              <a:effectLst/>
            </a:endParaRPr>
          </a:p>
        </p:txBody>
      </p:sp>
      <p:sp>
        <p:nvSpPr>
          <p:cNvPr id="9" name="TextBox 8"/>
          <p:cNvSpPr txBox="1"/>
          <p:nvPr/>
        </p:nvSpPr>
        <p:spPr>
          <a:xfrm>
            <a:off x="5649535" y="6219283"/>
            <a:ext cx="2335725" cy="369332"/>
          </a:xfrm>
          <a:prstGeom prst="rect">
            <a:avLst/>
          </a:prstGeom>
          <a:noFill/>
        </p:spPr>
        <p:txBody>
          <a:bodyPr wrap="square" rtlCol="0">
            <a:spAutoFit/>
          </a:bodyPr>
          <a:lstStyle/>
          <a:p>
            <a:r>
              <a:rPr lang="en-US" dirty="0" smtClean="0"/>
              <a:t>   Learn why &amp; how</a:t>
            </a:r>
            <a:endParaRPr lang="en-US" dirty="0"/>
          </a:p>
        </p:txBody>
      </p:sp>
      <p:pic>
        <p:nvPicPr>
          <p:cNvPr id="5" name="Picture 4" descr="arrow whi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5087" y="6336077"/>
            <a:ext cx="286226" cy="286226"/>
          </a:xfrm>
          <a:prstGeom prst="rect">
            <a:avLst/>
          </a:prstGeom>
        </p:spPr>
      </p:pic>
    </p:spTree>
    <p:extLst>
      <p:ext uri="{BB962C8B-B14F-4D97-AF65-F5344CB8AC3E}">
        <p14:creationId xmlns:p14="http://schemas.microsoft.com/office/powerpoint/2010/main" val="29413451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770" y="1869141"/>
            <a:ext cx="8598388" cy="4257022"/>
          </a:xfrm>
        </p:spPr>
        <p:txBody>
          <a:bodyPr>
            <a:normAutofit/>
          </a:bodyPr>
          <a:lstStyle/>
          <a:p>
            <a:pPr marL="0" indent="0" algn="ctr">
              <a:buNone/>
            </a:pPr>
            <a:r>
              <a:rPr lang="en-US" sz="3600" b="1" dirty="0">
                <a:solidFill>
                  <a:schemeClr val="accent5">
                    <a:lumMod val="60000"/>
                    <a:lumOff val="40000"/>
                  </a:schemeClr>
                </a:solidFill>
                <a:effectLst/>
              </a:rPr>
              <a:t>Understanding Biblical Hebrew: </a:t>
            </a:r>
            <a:r>
              <a:rPr lang="en-US" sz="2400" b="1" dirty="0" smtClean="0">
                <a:solidFill>
                  <a:schemeClr val="accent5">
                    <a:lumMod val="60000"/>
                    <a:lumOff val="40000"/>
                  </a:schemeClr>
                </a:solidFill>
                <a:effectLst/>
              </a:rPr>
              <a:t/>
            </a:r>
            <a:br>
              <a:rPr lang="en-US" sz="2400" b="1" dirty="0" smtClean="0">
                <a:solidFill>
                  <a:schemeClr val="accent5">
                    <a:lumMod val="60000"/>
                    <a:lumOff val="40000"/>
                  </a:schemeClr>
                </a:solidFill>
                <a:effectLst/>
              </a:rPr>
            </a:br>
            <a:r>
              <a:rPr lang="en-US" sz="2400" b="1" dirty="0" smtClean="0">
                <a:solidFill>
                  <a:schemeClr val="accent5">
                    <a:lumMod val="60000"/>
                    <a:lumOff val="40000"/>
                  </a:schemeClr>
                </a:solidFill>
                <a:effectLst/>
              </a:rPr>
              <a:t>An </a:t>
            </a:r>
            <a:r>
              <a:rPr lang="en-US" sz="2400" b="1" dirty="0">
                <a:solidFill>
                  <a:schemeClr val="accent5">
                    <a:lumMod val="60000"/>
                    <a:lumOff val="40000"/>
                  </a:schemeClr>
                </a:solidFill>
                <a:effectLst/>
              </a:rPr>
              <a:t>Invitation to Understanding </a:t>
            </a:r>
            <a:r>
              <a:rPr lang="en-US" sz="2400" b="1" dirty="0" smtClean="0">
                <a:solidFill>
                  <a:schemeClr val="accent5">
                    <a:lumMod val="60000"/>
                    <a:lumOff val="40000"/>
                  </a:schemeClr>
                </a:solidFill>
                <a:effectLst/>
              </a:rPr>
              <a:t>and </a:t>
            </a:r>
            <a:r>
              <a:rPr lang="en-US" sz="2400" b="1" dirty="0">
                <a:solidFill>
                  <a:schemeClr val="accent5">
                    <a:lumMod val="60000"/>
                    <a:lumOff val="40000"/>
                  </a:schemeClr>
                </a:solidFill>
                <a:effectLst/>
              </a:rPr>
              <a:t>Personal </a:t>
            </a:r>
            <a:r>
              <a:rPr lang="en-US" sz="2400" b="1" dirty="0" smtClean="0">
                <a:solidFill>
                  <a:schemeClr val="accent5">
                    <a:lumMod val="60000"/>
                    <a:lumOff val="40000"/>
                  </a:schemeClr>
                </a:solidFill>
                <a:effectLst/>
              </a:rPr>
              <a:t>Connection</a:t>
            </a:r>
            <a:br>
              <a:rPr lang="en-US" sz="2400" b="1" dirty="0" smtClean="0">
                <a:solidFill>
                  <a:schemeClr val="accent5">
                    <a:lumMod val="60000"/>
                    <a:lumOff val="40000"/>
                  </a:schemeClr>
                </a:solidFill>
                <a:effectLst/>
              </a:rPr>
            </a:br>
            <a:r>
              <a:rPr lang="en-US" sz="2400" b="1" dirty="0" smtClean="0">
                <a:solidFill>
                  <a:schemeClr val="accent5">
                    <a:lumMod val="60000"/>
                    <a:lumOff val="40000"/>
                  </a:schemeClr>
                </a:solidFill>
                <a:effectLst/>
              </a:rPr>
              <a:t/>
            </a:r>
            <a:br>
              <a:rPr lang="en-US" sz="2400" b="1" dirty="0" smtClean="0">
                <a:solidFill>
                  <a:schemeClr val="accent5">
                    <a:lumMod val="60000"/>
                    <a:lumOff val="40000"/>
                  </a:schemeClr>
                </a:solidFill>
                <a:effectLst/>
              </a:rPr>
            </a:br>
            <a:r>
              <a:rPr lang="en-US" sz="2400" b="1" dirty="0" smtClean="0">
                <a:solidFill>
                  <a:schemeClr val="accent5">
                    <a:lumMod val="60000"/>
                    <a:lumOff val="40000"/>
                  </a:schemeClr>
                </a:solidFill>
                <a:effectLst/>
              </a:rPr>
              <a:t>by Rabbi Goldie Milgram</a:t>
            </a:r>
            <a:br>
              <a:rPr lang="en-US" sz="2400" b="1" dirty="0" smtClean="0">
                <a:solidFill>
                  <a:schemeClr val="accent5">
                    <a:lumMod val="60000"/>
                    <a:lumOff val="40000"/>
                  </a:schemeClr>
                </a:solidFill>
                <a:effectLst/>
              </a:rPr>
            </a:br>
            <a:r>
              <a:rPr lang="en-US" sz="2400" b="1" dirty="0" smtClean="0">
                <a:solidFill>
                  <a:schemeClr val="accent5">
                    <a:lumMod val="60000"/>
                    <a:lumOff val="40000"/>
                  </a:schemeClr>
                </a:solidFill>
                <a:effectLst/>
              </a:rPr>
              <a:t>Editor-in-Chief</a:t>
            </a:r>
            <a:br>
              <a:rPr lang="en-US" sz="2400" b="1" dirty="0" smtClean="0">
                <a:solidFill>
                  <a:schemeClr val="accent5">
                    <a:lumMod val="60000"/>
                    <a:lumOff val="40000"/>
                  </a:schemeClr>
                </a:solidFill>
                <a:effectLst/>
              </a:rPr>
            </a:br>
            <a:r>
              <a:rPr lang="en-US" sz="2400" b="1" dirty="0" smtClean="0">
                <a:solidFill>
                  <a:schemeClr val="accent5">
                    <a:lumMod val="60000"/>
                    <a:lumOff val="40000"/>
                  </a:schemeClr>
                </a:solidFill>
                <a:effectLst/>
              </a:rPr>
              <a:t>Reclaiming Judaism Press</a:t>
            </a:r>
            <a:endParaRPr lang="en-US" sz="2400" b="1" dirty="0">
              <a:solidFill>
                <a:schemeClr val="accent5">
                  <a:lumMod val="60000"/>
                  <a:lumOff val="40000"/>
                </a:schemeClr>
              </a:solidFill>
              <a:effectLst/>
            </a:endParaRPr>
          </a:p>
          <a:p>
            <a:pPr marL="0" indent="0" algn="ctr">
              <a:buNone/>
            </a:pPr>
            <a:endParaRPr lang="en-US" sz="2400" b="1" dirty="0">
              <a:solidFill>
                <a:schemeClr val="accent5">
                  <a:lumMod val="60000"/>
                  <a:lumOff val="40000"/>
                </a:schemeClr>
              </a:solidFill>
              <a:effectLst/>
            </a:endParaRPr>
          </a:p>
        </p:txBody>
      </p:sp>
      <p:pic>
        <p:nvPicPr>
          <p:cNvPr id="4" name="Picture 3" descr="arrow whi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98568" y="6156569"/>
            <a:ext cx="363847" cy="363847"/>
          </a:xfrm>
          <a:prstGeom prst="rect">
            <a:avLst/>
          </a:prstGeom>
        </p:spPr>
      </p:pic>
    </p:spTree>
    <p:extLst>
      <p:ext uri="{BB962C8B-B14F-4D97-AF65-F5344CB8AC3E}">
        <p14:creationId xmlns:p14="http://schemas.microsoft.com/office/powerpoint/2010/main" val="6745449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56480"/>
            <a:ext cx="7770813" cy="3313471"/>
          </a:xfrm>
        </p:spPr>
        <p:txBody>
          <a:bodyPr>
            <a:noAutofit/>
          </a:bodyPr>
          <a:lstStyle/>
          <a:p>
            <a:r>
              <a:rPr lang="en-US" sz="3200" dirty="0" smtClean="0">
                <a:solidFill>
                  <a:srgbClr val="437B46"/>
                </a:solidFill>
                <a:effectLst/>
              </a:rPr>
              <a:t>Tree-related </a:t>
            </a:r>
            <a:r>
              <a:rPr lang="en-US" sz="3200" dirty="0" smtClean="0">
                <a:solidFill>
                  <a:schemeClr val="bg2">
                    <a:lumMod val="50000"/>
                  </a:schemeClr>
                </a:solidFill>
                <a:effectLst/>
              </a:rPr>
              <a:t>metaphors </a:t>
            </a:r>
            <a:br>
              <a:rPr lang="en-US" sz="3200" dirty="0" smtClean="0">
                <a:solidFill>
                  <a:schemeClr val="bg2">
                    <a:lumMod val="50000"/>
                  </a:schemeClr>
                </a:solidFill>
                <a:effectLst/>
              </a:rPr>
            </a:br>
            <a:r>
              <a:rPr lang="en-US" sz="3200" dirty="0" smtClean="0">
                <a:solidFill>
                  <a:schemeClr val="bg2">
                    <a:lumMod val="50000"/>
                  </a:schemeClr>
                </a:solidFill>
                <a:effectLst/>
              </a:rPr>
              <a:t>are helpful for understanding </a:t>
            </a:r>
            <a:br>
              <a:rPr lang="en-US" sz="3200" dirty="0" smtClean="0">
                <a:solidFill>
                  <a:schemeClr val="bg2">
                    <a:lumMod val="50000"/>
                  </a:schemeClr>
                </a:solidFill>
                <a:effectLst/>
              </a:rPr>
            </a:br>
            <a:r>
              <a:rPr lang="en-US" sz="3200" dirty="0" smtClean="0">
                <a:solidFill>
                  <a:schemeClr val="bg2">
                    <a:lumMod val="50000"/>
                  </a:schemeClr>
                </a:solidFill>
                <a:effectLst/>
              </a:rPr>
              <a:t>Biblical Hebrew</a:t>
            </a:r>
            <a:endParaRPr lang="en-US" sz="3200" dirty="0">
              <a:solidFill>
                <a:schemeClr val="bg2">
                  <a:lumMod val="50000"/>
                </a:schemeClr>
              </a:solidFill>
              <a:effectLst/>
            </a:endParaRPr>
          </a:p>
        </p:txBody>
      </p:sp>
      <p:pic>
        <p:nvPicPr>
          <p:cNvPr id="7" name="Picture 6" descr="arrow whi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88315" y="6336077"/>
            <a:ext cx="368298" cy="368298"/>
          </a:xfrm>
          <a:prstGeom prst="rect">
            <a:avLst/>
          </a:prstGeom>
        </p:spPr>
      </p:pic>
    </p:spTree>
    <p:extLst>
      <p:ext uri="{BB962C8B-B14F-4D97-AF65-F5344CB8AC3E}">
        <p14:creationId xmlns:p14="http://schemas.microsoft.com/office/powerpoint/2010/main" val="4739836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75624"/>
            <a:ext cx="7770813" cy="2034632"/>
          </a:xfrm>
        </p:spPr>
        <p:txBody>
          <a:bodyPr>
            <a:normAutofit fontScale="90000"/>
          </a:bodyPr>
          <a:lstStyle/>
          <a:p>
            <a:r>
              <a:rPr lang="en-US" dirty="0" smtClean="0">
                <a:effectLst/>
              </a:rPr>
              <a:t>The </a:t>
            </a:r>
            <a:r>
              <a:rPr lang="en-US" dirty="0" smtClean="0">
                <a:solidFill>
                  <a:srgbClr val="437B46"/>
                </a:solidFill>
                <a:effectLst/>
              </a:rPr>
              <a:t>tree metaphor</a:t>
            </a:r>
            <a:r>
              <a:rPr lang="en-US" dirty="0" smtClean="0">
                <a:solidFill>
                  <a:schemeClr val="accent4">
                    <a:lumMod val="60000"/>
                    <a:lumOff val="40000"/>
                  </a:schemeClr>
                </a:solidFill>
                <a:effectLst/>
              </a:rPr>
              <a:t> </a:t>
            </a:r>
            <a:r>
              <a:rPr lang="en-US" dirty="0" smtClean="0">
                <a:effectLst/>
              </a:rPr>
              <a:t>comes from </a:t>
            </a:r>
            <a:br>
              <a:rPr lang="en-US" dirty="0" smtClean="0">
                <a:effectLst/>
              </a:rPr>
            </a:br>
            <a:r>
              <a:rPr lang="en-US" dirty="0" smtClean="0">
                <a:effectLst/>
              </a:rPr>
              <a:t>the Garden of Eden Story</a:t>
            </a:r>
            <a:endParaRPr lang="en-US" dirty="0">
              <a:effectLst/>
            </a:endParaRPr>
          </a:p>
        </p:txBody>
      </p:sp>
      <p:sp>
        <p:nvSpPr>
          <p:cNvPr id="3" name="Content Placeholder 2"/>
          <p:cNvSpPr>
            <a:spLocks noGrp="1"/>
          </p:cNvSpPr>
          <p:nvPr>
            <p:ph idx="1"/>
          </p:nvPr>
        </p:nvSpPr>
        <p:spPr>
          <a:xfrm>
            <a:off x="685800" y="1550895"/>
            <a:ext cx="7770813" cy="4405602"/>
          </a:xfrm>
        </p:spPr>
        <p:txBody>
          <a:bodyPr>
            <a:normAutofit lnSpcReduction="10000"/>
          </a:bodyPr>
          <a:lstStyle/>
          <a:p>
            <a:pPr marL="0" indent="0">
              <a:buNone/>
            </a:pPr>
            <a:endParaRPr lang="en-US" dirty="0" smtClean="0">
              <a:effectLst/>
            </a:endParaRPr>
          </a:p>
          <a:p>
            <a:pPr marL="0" indent="0">
              <a:buNone/>
            </a:pPr>
            <a:r>
              <a:rPr lang="en-US" sz="3100" dirty="0" smtClean="0">
                <a:effectLst/>
              </a:rPr>
              <a:t>     </a:t>
            </a:r>
            <a:br>
              <a:rPr lang="en-US" sz="3100" dirty="0" smtClean="0">
                <a:effectLst/>
              </a:rPr>
            </a:br>
            <a:r>
              <a:rPr lang="en-US" sz="3100" dirty="0" smtClean="0">
                <a:effectLst/>
              </a:rPr>
              <a:t/>
            </a:r>
            <a:br>
              <a:rPr lang="en-US" sz="3100" dirty="0" smtClean="0">
                <a:effectLst/>
              </a:rPr>
            </a:br>
            <a:endParaRPr lang="en-US" sz="3100" dirty="0" smtClean="0">
              <a:effectLst/>
            </a:endParaRPr>
          </a:p>
          <a:p>
            <a:pPr marL="0" indent="0">
              <a:buNone/>
            </a:pPr>
            <a:r>
              <a:rPr lang="en-US" sz="3100" dirty="0" smtClean="0">
                <a:effectLst/>
              </a:rPr>
              <a:t>     Eve and Adam ate from the fruit of the </a:t>
            </a:r>
            <a:br>
              <a:rPr lang="en-US" sz="3100" dirty="0" smtClean="0">
                <a:effectLst/>
              </a:rPr>
            </a:br>
            <a:r>
              <a:rPr lang="en-US" sz="3100" dirty="0" smtClean="0">
                <a:effectLst/>
              </a:rPr>
              <a:t>                      </a:t>
            </a:r>
            <a:r>
              <a:rPr lang="en-US" sz="3100" b="1" dirty="0" smtClean="0">
                <a:solidFill>
                  <a:srgbClr val="437B46"/>
                </a:solidFill>
                <a:effectLst/>
              </a:rPr>
              <a:t>Tree</a:t>
            </a:r>
            <a:r>
              <a:rPr lang="en-US" sz="3100" dirty="0" smtClean="0">
                <a:solidFill>
                  <a:srgbClr val="437B46"/>
                </a:solidFill>
                <a:effectLst/>
              </a:rPr>
              <a:t> of </a:t>
            </a:r>
            <a:r>
              <a:rPr lang="en-US" sz="3100" i="1" dirty="0" smtClean="0">
                <a:solidFill>
                  <a:srgbClr val="437B46"/>
                </a:solidFill>
                <a:effectLst/>
              </a:rPr>
              <a:t>Knowledge</a:t>
            </a:r>
            <a:r>
              <a:rPr lang="en-US" sz="3100" dirty="0" smtClean="0">
                <a:solidFill>
                  <a:srgbClr val="437B46"/>
                </a:solidFill>
                <a:effectLst/>
              </a:rPr>
              <a:t/>
            </a:r>
            <a:br>
              <a:rPr lang="en-US" sz="3100" dirty="0" smtClean="0">
                <a:solidFill>
                  <a:srgbClr val="437B46"/>
                </a:solidFill>
                <a:effectLst/>
              </a:rPr>
            </a:br>
            <a:endParaRPr lang="en-US" sz="3100" dirty="0" smtClean="0">
              <a:solidFill>
                <a:srgbClr val="437B46"/>
              </a:solidFill>
              <a:effectLst/>
            </a:endParaRPr>
          </a:p>
          <a:p>
            <a:pPr marL="0" indent="0">
              <a:buNone/>
            </a:pPr>
            <a:r>
              <a:rPr lang="en-US" dirty="0" smtClean="0">
                <a:effectLst/>
              </a:rPr>
              <a:t/>
            </a:r>
            <a:br>
              <a:rPr lang="en-US" dirty="0" smtClean="0">
                <a:effectLst/>
              </a:rPr>
            </a:br>
            <a:endParaRPr lang="en-US" dirty="0">
              <a:effectLst/>
            </a:endParaRPr>
          </a:p>
          <a:p>
            <a:endParaRPr lang="en-US" dirty="0" smtClean="0">
              <a:effectLst/>
            </a:endParaRPr>
          </a:p>
          <a:p>
            <a:pPr marL="0" indent="0">
              <a:buNone/>
            </a:pPr>
            <a:endParaRPr lang="en-US" sz="3200" dirty="0" smtClean="0">
              <a:effectLst/>
            </a:endParaRPr>
          </a:p>
          <a:p>
            <a:endParaRPr lang="en-US" dirty="0">
              <a:effectLst/>
            </a:endParaRPr>
          </a:p>
          <a:p>
            <a:endParaRPr lang="en-US" dirty="0" smtClean="0">
              <a:effectLst/>
            </a:endParaRPr>
          </a:p>
          <a:p>
            <a:endParaRPr lang="en-US" dirty="0" smtClean="0">
              <a:effectLst/>
            </a:endParaRPr>
          </a:p>
          <a:p>
            <a:endParaRPr lang="en-US" dirty="0">
              <a:effectLst/>
            </a:endParaRPr>
          </a:p>
          <a:p>
            <a:endParaRPr lang="en-US" dirty="0" smtClean="0">
              <a:effectLst/>
            </a:endParaRPr>
          </a:p>
          <a:p>
            <a:endParaRPr lang="en-US" dirty="0">
              <a:effectLst/>
            </a:endParaRPr>
          </a:p>
          <a:p>
            <a:endParaRPr lang="en-US" dirty="0">
              <a:effectLst/>
            </a:endParaRPr>
          </a:p>
        </p:txBody>
      </p:sp>
      <p:pic>
        <p:nvPicPr>
          <p:cNvPr id="5" name="Picture 4" descr="arrow whit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70387" y="6192964"/>
            <a:ext cx="286226" cy="286226"/>
          </a:xfrm>
          <a:prstGeom prst="rect">
            <a:avLst/>
          </a:prstGeom>
        </p:spPr>
      </p:pic>
    </p:spTree>
    <p:extLst>
      <p:ext uri="{BB962C8B-B14F-4D97-AF65-F5344CB8AC3E}">
        <p14:creationId xmlns:p14="http://schemas.microsoft.com/office/powerpoint/2010/main" val="37943976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effectLst/>
              </a:rPr>
              <a:t>A useful “trick” question</a:t>
            </a:r>
            <a:br>
              <a:rPr lang="en-US" sz="2700" dirty="0" smtClean="0">
                <a:effectLst/>
              </a:rPr>
            </a:br>
            <a:r>
              <a:rPr lang="en-US" sz="4000" dirty="0" smtClean="0">
                <a:effectLst/>
              </a:rPr>
              <a:t>What was the fruit Adam and Eve ate?</a:t>
            </a:r>
            <a:endParaRPr lang="en-US" sz="4000" dirty="0">
              <a:effectLst/>
            </a:endParaRPr>
          </a:p>
        </p:txBody>
      </p:sp>
      <p:pic>
        <p:nvPicPr>
          <p:cNvPr id="4" name="Picture 3" descr="appl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66390" y="1550894"/>
            <a:ext cx="5707931" cy="4477158"/>
          </a:xfrm>
          <a:prstGeom prst="rect">
            <a:avLst/>
          </a:prstGeom>
        </p:spPr>
      </p:pic>
      <p:sp>
        <p:nvSpPr>
          <p:cNvPr id="5" name="TextBox 4"/>
          <p:cNvSpPr txBox="1"/>
          <p:nvPr/>
        </p:nvSpPr>
        <p:spPr>
          <a:xfrm>
            <a:off x="6321057" y="5810503"/>
            <a:ext cx="1153264" cy="230832"/>
          </a:xfrm>
          <a:prstGeom prst="rect">
            <a:avLst/>
          </a:prstGeom>
          <a:noFill/>
        </p:spPr>
        <p:txBody>
          <a:bodyPr wrap="square" rtlCol="0">
            <a:spAutoFit/>
          </a:bodyPr>
          <a:lstStyle/>
          <a:p>
            <a:r>
              <a:rPr lang="en-US" sz="900" dirty="0" smtClean="0"/>
              <a:t>©2104 Barry Bub</a:t>
            </a:r>
            <a:endParaRPr lang="en-US" sz="900" dirty="0"/>
          </a:p>
        </p:txBody>
      </p:sp>
      <p:pic>
        <p:nvPicPr>
          <p:cNvPr id="7" name="Picture 6" descr="arrow whit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3500" y="6336077"/>
            <a:ext cx="286226" cy="286226"/>
          </a:xfrm>
          <a:prstGeom prst="rect">
            <a:avLst/>
          </a:prstGeom>
        </p:spPr>
      </p:pic>
    </p:spTree>
    <p:extLst>
      <p:ext uri="{BB962C8B-B14F-4D97-AF65-F5344CB8AC3E}">
        <p14:creationId xmlns:p14="http://schemas.microsoft.com/office/powerpoint/2010/main" val="200068062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14089</TotalTime>
  <Words>777</Words>
  <Application>Microsoft Macintosh PowerPoint</Application>
  <PresentationFormat>On-screen Show (4:3)</PresentationFormat>
  <Paragraphs>148</Paragraphs>
  <Slides>41</Slides>
  <Notes>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Story</vt:lpstr>
      <vt:lpstr> and a Guide to Exploring Biblical Hebrew</vt:lpstr>
      <vt:lpstr>Sara Harwin (right), Artist and Rabbi Goldie Milgram (left), Editor invite you to </vt:lpstr>
      <vt:lpstr>Create a personal reflection on one of 18 Hebrew Roots </vt:lpstr>
      <vt:lpstr>Juried Submission Instructions</vt:lpstr>
      <vt:lpstr>Biblical Hebrew comes from  Proto-Semitic possibly the oldest of all  the human language branches  Because of its Semitic language structure, Hebrew is an inherently  SPIRITUAL language.</vt:lpstr>
      <vt:lpstr>PowerPoint Presentation</vt:lpstr>
      <vt:lpstr>Tree-related metaphors  are helpful for understanding  Biblical Hebrew</vt:lpstr>
      <vt:lpstr>The tree metaphor comes from  the Garden of Eden Story</vt:lpstr>
      <vt:lpstr>A useful “trick” question What was the fruit Adam and Eve ate?</vt:lpstr>
      <vt:lpstr>  Actually,    it was not an apple. </vt:lpstr>
      <vt:lpstr>Interpretive Levels</vt:lpstr>
      <vt:lpstr> So, what does the metaphorical dimension of the text imply was the fruit from which they “ate”?   Awareness</vt:lpstr>
      <vt:lpstr>Notice how important the Biblical Hebrew is,  for once we know that the species of fruit is unspecified, it helps us  to recognize how the text/the Divine is apparently using fruit as a metaphor   Even a little Hebrew, one word in this case,  reveals portals of meaning  embedded within the original text. </vt:lpstr>
      <vt:lpstr>The earthlings’ next developmental stage is marked by being pushed out of Eden (note the birthing metaphor)  for having eaten of the Tree of Knowledge and to prevent them from eating of the Tree of Life.  They are now required to apply the knowledge  they have gained by living on and working  the land (adamah)  from which the first earthling (Adam), was made.   Can you hear the relationship of those  two Hebrew terms?</vt:lpstr>
      <vt:lpstr>What do we know about the other tree, the Tree of Life  beyond the prohibition to eat from it  directed to the first earthlings  in the Eden story?</vt:lpstr>
      <vt:lpstr>1. The roots of “The Tree of Life”  are Hebrew letters</vt:lpstr>
      <vt:lpstr>Sara Harwin’s exhibition uses what she calls “particles” to imply the DNA-like quality of Hebrew  through the traditions of sacred geometry </vt:lpstr>
      <vt:lpstr>PowerPoint Presentation</vt:lpstr>
      <vt:lpstr>Now, let’s look closer at our example:</vt:lpstr>
      <vt:lpstr>And even closer, noticing how the Hebrew root and its derivative words flow into  a continuum of meaning</vt:lpstr>
      <vt:lpstr>What is the purpose of the existence of the fruit of the Tree of Life?</vt:lpstr>
      <vt:lpstr>Yes!  First, it is the Biblical Israelites</vt:lpstr>
      <vt:lpstr>PowerPoint Presentation</vt:lpstr>
      <vt:lpstr>Observe another root in action and look where it lands! Yarah  shot, threw, cast  as in shooting an arrow   yorah                archer       morah               instructor  horah               parent     Torah                guidance       i.e., how to aim and hit the mark </vt:lpstr>
      <vt:lpstr>Hebrew words often are portals  to higher consciousness</vt:lpstr>
      <vt:lpstr>Take a breath</vt:lpstr>
      <vt:lpstr>Learning bites of Biblical Hebrew helps one to obtain a better view by lifting you up  into the original branches  of the Tree of Life,  The greatest power and mystery,  joy and delights  of the Torah are embedded in the DNA of the Hebrew</vt:lpstr>
      <vt:lpstr>The Tree is found  in Kabbalah, too</vt:lpstr>
      <vt:lpstr>PowerPoint Presentation</vt:lpstr>
      <vt:lpstr>Inspired to learn?  Here come some helpful tools.</vt:lpstr>
      <vt:lpstr>PowerPoint Presentation</vt:lpstr>
      <vt:lpstr> Also, consider comparing and  contrasting “translations”</vt:lpstr>
      <vt:lpstr>PowerPoint Presentation</vt:lpstr>
      <vt:lpstr>PowerPoint Presentation</vt:lpstr>
      <vt:lpstr>PowerPoint Presentation</vt:lpstr>
      <vt:lpstr>PowerPoint Presentation</vt:lpstr>
      <vt:lpstr>Comparative “translation” example Genesis 24:64  Strong’s Number H5307  for the root NAFAL        Meaning: fall, cast or lie down, fail, prostrate</vt:lpstr>
      <vt:lpstr>The spirituality of Hebrew is embedded in every word</vt:lpstr>
      <vt:lpstr>Some translations to compare when exploring  a term’s meaning and potential in context</vt:lpstr>
      <vt:lpstr>In conclusion</vt:lpstr>
      <vt:lpstr>PowerPoint Presentation</vt:lpstr>
    </vt:vector>
  </TitlesOfParts>
  <Company>Reclaiming Judaism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Exploring Biblical Hebrew</dc:title>
  <dc:creator>Goldie Milgram</dc:creator>
  <cp:lastModifiedBy>S H</cp:lastModifiedBy>
  <cp:revision>222</cp:revision>
  <dcterms:created xsi:type="dcterms:W3CDTF">2014-02-09T19:27:55Z</dcterms:created>
  <dcterms:modified xsi:type="dcterms:W3CDTF">2014-04-23T04:30:53Z</dcterms:modified>
</cp:coreProperties>
</file>